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5" r:id="rId22"/>
    <p:sldId id="276" r:id="rId23"/>
    <p:sldId id="277"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Mukta Mahee" panose="020B0604020202020204" charset="0"/>
      <p:regular r:id="rId34"/>
      <p:bold r:id="rId35"/>
    </p:embeddedFont>
    <p:embeddedFont>
      <p:font typeface="Mukta Mahee ExtraBold" panose="020B0604020202020204" charset="0"/>
      <p:bold r:id="rId36"/>
    </p:embeddedFont>
    <p:embeddedFont>
      <p:font typeface="MuktaMahee Bold" panose="020B0604020202020204" charset="0"/>
      <p:bold r:id="rId37"/>
    </p:embeddedFont>
    <p:embeddedFont>
      <p:font typeface="MuktaMahee ExtraBold" panose="020B0604020202020204" charset="0"/>
      <p:bold r:id="rId38"/>
    </p:embeddedFont>
    <p:embeddedFont>
      <p:font typeface="MuktaMahee SemiBold"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i54HUOYBG4qyuzB1ZpinbCKt+Y2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60FC87-A53B-42FB-9332-23397B6E5DE0}">
  <a:tblStyle styleId="{E760FC87-A53B-42FB-9332-23397B6E5DE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65"/>
    <p:restoredTop sz="88339"/>
  </p:normalViewPr>
  <p:slideViewPr>
    <p:cSldViewPr snapToGrid="0">
      <p:cViewPr varScale="1">
        <p:scale>
          <a:sx n="66" d="100"/>
          <a:sy n="66" d="100"/>
        </p:scale>
        <p:origin x="1350"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r.ntu.edu.sg/handle/10356/14777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7eacc7b24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7eacc7b24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Yvvone ends here.</a:t>
            </a:r>
            <a:endParaRPr/>
          </a:p>
        </p:txBody>
      </p:sp>
      <p:sp>
        <p:nvSpPr>
          <p:cNvPr id="214" name="Google Shape;2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4067d1620_5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 Cheng starts here.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methodology for our prediction involves understanding our dataset, which include knowing what are the available features in the data as well as the period of data that we have for the prediction. From the dataset, there were 76 potential features that can help us predict resale price, and the period of data is close to a decade for our analysis. </a:t>
            </a:r>
          </a:p>
          <a:p>
            <a:pPr marL="0" lvl="0" indent="0" algn="l" rtl="0">
              <a:lnSpc>
                <a:spcPct val="100000"/>
              </a:lnSpc>
              <a:spcBef>
                <a:spcPts val="0"/>
              </a:spcBef>
              <a:spcAft>
                <a:spcPts val="0"/>
              </a:spcAft>
              <a:buSzPts val="1100"/>
              <a:buNone/>
            </a:pPr>
            <a:r>
              <a:rPr lang="en-US" dirty="0"/>
              <a:t> </a:t>
            </a:r>
          </a:p>
          <a:p>
            <a:pPr marL="0" lvl="0" indent="0" algn="l" rtl="0">
              <a:lnSpc>
                <a:spcPct val="100000"/>
              </a:lnSpc>
              <a:spcBef>
                <a:spcPts val="0"/>
              </a:spcBef>
              <a:spcAft>
                <a:spcPts val="0"/>
              </a:spcAft>
              <a:buSzPts val="1100"/>
              <a:buNone/>
            </a:pPr>
            <a:r>
              <a:rPr lang="en-US" dirty="0"/>
              <a:t>We also adhered to three main principles for selection of useful features for our modelling, which are 1) including numeric features that show high correlation with resale price, 2) relying on literature review to include features not found in our original dataset, and lastly identifying features with a wide range of values for inclusion in our modelling process.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224" name="Google Shape;224;g244067d1620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e9e5520d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Broadly, the available features in the dataset can be </a:t>
            </a:r>
            <a:r>
              <a:rPr lang="en-US" dirty="0" err="1"/>
              <a:t>categorised</a:t>
            </a:r>
            <a:r>
              <a:rPr lang="en-US" dirty="0"/>
              <a:t> into 4 main groups, 1) Flat attributes like the floor area and flat type , 2) Location such as the postal area of the flat, 3) Amenities that are near the flat, and lastly accessibility of the flat from the public transport system.</a:t>
            </a:r>
            <a:endParaRPr dirty="0"/>
          </a:p>
        </p:txBody>
      </p:sp>
      <p:sp>
        <p:nvSpPr>
          <p:cNvPr id="232" name="Google Shape;232;g27e9e5520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4067d1620_5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will first start with the flat attributes. Based on the features in the dataset, we can see that a flat’s floor size positively correlates with resale price. In addition, within the same flat type, we can also see that different flat models can also command different resale prices.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err="1"/>
              <a:t>floor_area_sqm</a:t>
            </a:r>
            <a:r>
              <a:rPr lang="en-US" dirty="0"/>
              <a:t>: </a:t>
            </a:r>
            <a:r>
              <a:rPr lang="en-US" sz="1800" b="1" dirty="0">
                <a:solidFill>
                  <a:schemeClr val="dk1"/>
                </a:solidFill>
                <a:latin typeface="Calibri"/>
                <a:ea typeface="Calibri"/>
                <a:cs typeface="Calibri"/>
                <a:sym typeface="Calibri"/>
              </a:rPr>
              <a:t>0.656835</a:t>
            </a:r>
            <a:endParaRPr dirty="0"/>
          </a:p>
        </p:txBody>
      </p:sp>
      <p:sp>
        <p:nvSpPr>
          <p:cNvPr id="242" name="Google Shape;242;g244067d1620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0" i="0" dirty="0">
                <a:solidFill>
                  <a:srgbClr val="555555"/>
                </a:solidFill>
                <a:effectLst/>
                <a:latin typeface="Calibri" panose="020F0502020204030204" pitchFamily="34" charset="0"/>
                <a:cs typeface="Calibri" panose="020F0502020204030204" pitchFamily="34" charset="0"/>
              </a:rPr>
              <a:t>Next, we move on to features related to the location of the flats. From our research, postal district information is used as a key reference point when mentioning property prices in the real estate industry. In addition, there was also </a:t>
            </a:r>
            <a:r>
              <a:rPr lang="en-US" sz="1100" b="0" i="0" dirty="0">
                <a:solidFill>
                  <a:srgbClr val="555555"/>
                </a:solidFill>
                <a:effectLst/>
                <a:latin typeface="Calibri" panose="020F0502020204030204" pitchFamily="34" charset="0"/>
                <a:cs typeface="Calibri" panose="020F0502020204030204" pitchFamily="34" charset="0"/>
              </a:rPr>
              <a:t>academic study on factors affecting the property market where proximities of flats from the CBD were also discussed. These are features which are not found in our original dataset but could be useful in our prediction.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555555"/>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555555"/>
                </a:solidFill>
                <a:effectLst/>
                <a:latin typeface="Calibri" panose="020F0502020204030204" pitchFamily="34" charset="0"/>
                <a:cs typeface="Calibri" panose="020F0502020204030204" pitchFamily="34" charset="0"/>
              </a:rPr>
              <a:t>I will now pass the time to Mei Qi who will be sharing more about the features on amenities and accessibility of flats.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555555"/>
                </a:solidFill>
                <a:effectLst/>
                <a:latin typeface="Calibri" panose="020F0502020204030204" pitchFamily="34" charset="0"/>
                <a:cs typeface="Calibri" panose="020F0502020204030204" pitchFamily="34" charset="0"/>
              </a:rPr>
              <a:t>LC ends here. </a:t>
            </a:r>
            <a:endParaRPr lang="en-US" u="sng" dirty="0">
              <a:solidFill>
                <a:schemeClr val="hlink"/>
              </a:solidFill>
              <a:hlinkClick r:id="rId3"/>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rgbClr val="000000"/>
              </a:buClr>
              <a:buSzPts val="1100"/>
              <a:buFont typeface="Arial"/>
              <a:buNone/>
            </a:pPr>
            <a:endParaRPr dirty="0"/>
          </a:p>
          <a:p>
            <a:pPr marL="0" lvl="0" indent="0" algn="l" rtl="0">
              <a:lnSpc>
                <a:spcPct val="100000"/>
              </a:lnSpc>
              <a:spcBef>
                <a:spcPts val="0"/>
              </a:spcBef>
              <a:spcAft>
                <a:spcPts val="0"/>
              </a:spcAft>
              <a:buSzPts val="1100"/>
              <a:buNone/>
            </a:pPr>
            <a:endParaRPr dirty="0"/>
          </a:p>
        </p:txBody>
      </p:sp>
      <p:sp>
        <p:nvSpPr>
          <p:cNvPr id="257" name="Google Shape;25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44067d1620_5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MQ starts here. having shopping mall around increase price?</a:t>
            </a:r>
            <a:endParaRPr/>
          </a:p>
          <a:p>
            <a:pPr marL="0" marR="0" lvl="0" indent="0" algn="l" rtl="0">
              <a:lnSpc>
                <a:spcPct val="100000"/>
              </a:lnSpc>
              <a:spcBef>
                <a:spcPts val="0"/>
              </a:spcBef>
              <a:spcAft>
                <a:spcPts val="0"/>
              </a:spcAft>
              <a:buClr>
                <a:srgbClr val="000000"/>
              </a:buClr>
              <a:buSzPts val="1100"/>
              <a:buFont typeface="Arial"/>
              <a:buNone/>
            </a:pPr>
            <a:r>
              <a:rPr lang="en-US" sz="1100">
                <a:solidFill>
                  <a:schemeClr val="dk1"/>
                </a:solidFill>
                <a:latin typeface="Calibri"/>
                <a:ea typeface="Calibri"/>
                <a:cs typeface="Calibri"/>
                <a:sym typeface="Calibri"/>
              </a:rPr>
              <a:t>Mall nearest distance &gt; 3000m are all located in postal sector = 50, which is in Changi. This indicates that flats in Changi area has no nearby malls. If buyers prioritise having nearby malls around their house, they should avoid the Changi area.</a:t>
            </a:r>
            <a:endParaRPr/>
          </a:p>
          <a:p>
            <a:pPr marL="0" lvl="0" indent="0" algn="l" rtl="0">
              <a:lnSpc>
                <a:spcPct val="100000"/>
              </a:lnSpc>
              <a:spcBef>
                <a:spcPts val="0"/>
              </a:spcBef>
              <a:spcAft>
                <a:spcPts val="0"/>
              </a:spcAft>
              <a:buSzPts val="1100"/>
              <a:buNone/>
            </a:pPr>
            <a:endParaRPr/>
          </a:p>
        </p:txBody>
      </p:sp>
      <p:sp>
        <p:nvSpPr>
          <p:cNvPr id="275" name="Google Shape;275;g244067d1620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600"/>
              <a:t>The R-squared score of train and test for all models are consistent, indicating no overfitting or underfitting. </a:t>
            </a:r>
            <a:endParaRPr sz="600"/>
          </a:p>
          <a:p>
            <a:pPr marL="0" lvl="0" indent="0" algn="l" rtl="0">
              <a:lnSpc>
                <a:spcPct val="100000"/>
              </a:lnSpc>
              <a:spcBef>
                <a:spcPts val="0"/>
              </a:spcBef>
              <a:spcAft>
                <a:spcPts val="0"/>
              </a:spcAft>
              <a:buClr>
                <a:schemeClr val="dk1"/>
              </a:buClr>
              <a:buSzPts val="1100"/>
              <a:buFont typeface="Arial"/>
              <a:buNone/>
            </a:pPr>
            <a:r>
              <a:rPr lang="en-US" sz="600"/>
              <a:t>The cross-val score is consistent as well, indicating reliability of the model.</a:t>
            </a:r>
            <a:endParaRPr sz="600"/>
          </a:p>
          <a:p>
            <a:pPr marL="0" lvl="0" indent="0" algn="l" rtl="0">
              <a:lnSpc>
                <a:spcPct val="100000"/>
              </a:lnSpc>
              <a:spcBef>
                <a:spcPts val="0"/>
              </a:spcBef>
              <a:spcAft>
                <a:spcPts val="0"/>
              </a:spcAft>
              <a:buClr>
                <a:schemeClr val="dk1"/>
              </a:buClr>
              <a:buSzPts val="1100"/>
              <a:buFont typeface="Arial"/>
              <a:buNone/>
            </a:pPr>
            <a:endParaRPr sz="600"/>
          </a:p>
          <a:p>
            <a:pPr marL="0" lvl="0" indent="0" algn="l" rtl="0">
              <a:lnSpc>
                <a:spcPct val="100000"/>
              </a:lnSpc>
              <a:spcBef>
                <a:spcPts val="0"/>
              </a:spcBef>
              <a:spcAft>
                <a:spcPts val="0"/>
              </a:spcAft>
              <a:buClr>
                <a:schemeClr val="dk1"/>
              </a:buClr>
              <a:buSzPts val="1100"/>
              <a:buFont typeface="Arial"/>
              <a:buNone/>
            </a:pPr>
            <a:r>
              <a:rPr lang="en-US" sz="600"/>
              <a:t>As Linear Regression Model has the lowest RMSE, and the fastest runtime, we decide to deploy Linear Regression Model.</a:t>
            </a:r>
            <a:endParaRPr sz="600"/>
          </a:p>
          <a:p>
            <a:pPr marL="0" lvl="0" indent="0" algn="l" rtl="0">
              <a:lnSpc>
                <a:spcPct val="100000"/>
              </a:lnSpc>
              <a:spcBef>
                <a:spcPts val="0"/>
              </a:spcBef>
              <a:spcAft>
                <a:spcPts val="0"/>
              </a:spcAft>
              <a:buSzPts val="1100"/>
              <a:buNone/>
            </a:pPr>
            <a:r>
              <a:rPr lang="en-US"/>
              <a:t>MQ END HERE</a:t>
            </a:r>
            <a:endParaRPr/>
          </a:p>
        </p:txBody>
      </p:sp>
      <p:sp>
        <p:nvSpPr>
          <p:cNvPr id="330" name="Google Shape;33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4067d1620_5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 Cheng starts here.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methodology for our prediction involves understanding our dataset, which include knowing what are the available features in the data as well as the period of data that we have for the prediction. From the dataset, there were 76 potential features that can help us predict resale price, and the period of data is close to a decade for our analysis. </a:t>
            </a:r>
          </a:p>
          <a:p>
            <a:pPr marL="0" lvl="0" indent="0" algn="l" rtl="0">
              <a:lnSpc>
                <a:spcPct val="100000"/>
              </a:lnSpc>
              <a:spcBef>
                <a:spcPts val="0"/>
              </a:spcBef>
              <a:spcAft>
                <a:spcPts val="0"/>
              </a:spcAft>
              <a:buSzPts val="1100"/>
              <a:buNone/>
            </a:pPr>
            <a:r>
              <a:rPr lang="en-US" dirty="0"/>
              <a:t> </a:t>
            </a:r>
          </a:p>
          <a:p>
            <a:pPr marL="0" lvl="0" indent="0" algn="l" rtl="0">
              <a:lnSpc>
                <a:spcPct val="100000"/>
              </a:lnSpc>
              <a:spcBef>
                <a:spcPts val="0"/>
              </a:spcBef>
              <a:spcAft>
                <a:spcPts val="0"/>
              </a:spcAft>
              <a:buSzPts val="1100"/>
              <a:buNone/>
            </a:pPr>
            <a:r>
              <a:rPr lang="en-US" dirty="0"/>
              <a:t>We also adhered to three main principles for selection of useful features for our modelling, which are 1) including numeric features that show high correlation with resale price, 2) relying on literature review to include features not found in our original dataset, and lastly identifying features with a wide range of values for inclusion in our modelling process.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224" name="Google Shape;224;g244067d1620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706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7eacc7b241_4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27eacc7b241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3" name="Google Shape;3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resale flat prices are increasing over the years and we have a record high of 259 million dollar HDB resale flats in 2021. In Q1 2023, there are already 21 4 room resale flats sold over $1m!</a:t>
            </a:r>
            <a:endParaRPr/>
          </a:p>
        </p:txBody>
      </p:sp>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e9e5520d3_1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According to an annual wellness survey by OCBC, 56 percent of Singaporeans who are in their 20s are worried that they cannot afford a home.</a:t>
            </a:r>
            <a:endParaRPr/>
          </a:p>
        </p:txBody>
      </p:sp>
      <p:sp>
        <p:nvSpPr>
          <p:cNvPr id="134" name="Google Shape;134;g27e9e5520d3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7dc55b177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27dc55b177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50">
                <a:solidFill>
                  <a:srgbClr val="1D1C1D"/>
                </a:solidFill>
                <a:highlight>
                  <a:srgbClr val="F8F8F8"/>
                </a:highlight>
              </a:rPr>
              <a:t>With rising resale flat prices and record high prices, it’s no wonder that affordable public housing has become a concern to new homeowners.</a:t>
            </a:r>
            <a:endParaRPr sz="1150">
              <a:solidFill>
                <a:srgbClr val="1D1C1D"/>
              </a:solidFill>
              <a:highlight>
                <a:srgbClr val="F8F8F8"/>
              </a:highlight>
            </a:endParaRPr>
          </a:p>
          <a:p>
            <a:pPr marL="0" lvl="0" indent="0" algn="l" rtl="0">
              <a:lnSpc>
                <a:spcPct val="100000"/>
              </a:lnSpc>
              <a:spcBef>
                <a:spcPts val="0"/>
              </a:spcBef>
              <a:spcAft>
                <a:spcPts val="0"/>
              </a:spcAft>
              <a:buClr>
                <a:schemeClr val="dk1"/>
              </a:buClr>
              <a:buSzPts val="1100"/>
              <a:buFont typeface="Arial"/>
              <a:buNone/>
            </a:pPr>
            <a:r>
              <a:rPr lang="en-US" sz="1150">
                <a:solidFill>
                  <a:srgbClr val="1D1C1D"/>
                </a:solidFill>
                <a:highlight>
                  <a:srgbClr val="F8F8F8"/>
                </a:highlight>
              </a:rPr>
              <a:t>How can CPF board assist potential homeowners to plan their housing finances better?</a:t>
            </a:r>
            <a:endParaRPr sz="1150">
              <a:solidFill>
                <a:srgbClr val="1D1C1D"/>
              </a:solidFill>
              <a:highlight>
                <a:srgbClr val="F8F8F8"/>
              </a:highlight>
            </a:endParaRPr>
          </a:p>
          <a:p>
            <a:pPr marL="0" lvl="0" indent="0" algn="l" rtl="0">
              <a:lnSpc>
                <a:spcPct val="100000"/>
              </a:lnSpc>
              <a:spcBef>
                <a:spcPts val="0"/>
              </a:spcBef>
              <a:spcAft>
                <a:spcPts val="0"/>
              </a:spcAft>
              <a:buSzPts val="1100"/>
              <a:buNone/>
            </a:pPr>
            <a:r>
              <a:rPr lang="en-US" sz="1150">
                <a:solidFill>
                  <a:srgbClr val="1D1C1D"/>
                </a:solidFill>
                <a:highlight>
                  <a:srgbClr val="F8F8F8"/>
                </a:highlight>
              </a:rPr>
              <a:t>This project explores the factors behind HDB resale prices in Singapore using data science methologies and how our predictive resale price model can help homeowners predict their desired resale flats price and make informed decisions before their purchase</a:t>
            </a:r>
            <a:endParaRPr/>
          </a:p>
        </p:txBody>
      </p:sp>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resale price affects the amount of CPF savings you can use, and the housing loan amount you can use.</a:t>
            </a:r>
            <a:endParaRPr/>
          </a:p>
        </p:txBody>
      </p:sp>
      <p:sp>
        <p:nvSpPr>
          <p:cNvPr id="171" name="Google Shape;17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7e9e5520d3_1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Yvonne stop here</a:t>
            </a:r>
            <a:endParaRPr/>
          </a:p>
        </p:txBody>
      </p:sp>
      <p:sp>
        <p:nvSpPr>
          <p:cNvPr id="193" name="Google Shape;193;g27e9e5520d3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3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3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3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4"/>
          <p:cNvSpPr>
            <a:spLocks noGrp="1"/>
          </p:cNvSpPr>
          <p:nvPr>
            <p:ph type="pic" idx="2"/>
          </p:nvPr>
        </p:nvSpPr>
        <p:spPr>
          <a:xfrm>
            <a:off x="1792288" y="612775"/>
            <a:ext cx="5486400" cy="4114800"/>
          </a:xfrm>
          <a:prstGeom prst="rect">
            <a:avLst/>
          </a:prstGeom>
          <a:noFill/>
          <a:ln>
            <a:noFill/>
          </a:ln>
        </p:spPr>
      </p:sp>
      <p:sp>
        <p:nvSpPr>
          <p:cNvPr id="64" name="Google Shape;64;p3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27eacc7b241_2_0"/>
          <p:cNvSpPr txBox="1"/>
          <p:nvPr/>
        </p:nvSpPr>
        <p:spPr>
          <a:xfrm>
            <a:off x="982900" y="927050"/>
            <a:ext cx="16419000" cy="877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The purpose of this slide is to fulfill the requirements for DSI 39, Project 2.</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Group Name: The Colony</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Members:</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Jackie </a:t>
            </a:r>
            <a:r>
              <a:rPr lang="en-US" sz="3100" b="0" i="0" u="none" strike="noStrike" cap="none" dirty="0" err="1">
                <a:solidFill>
                  <a:srgbClr val="000000"/>
                </a:solidFill>
                <a:latin typeface="Calibri"/>
                <a:ea typeface="Calibri"/>
                <a:cs typeface="Calibri"/>
                <a:sym typeface="Calibri"/>
              </a:rPr>
              <a:t>Seah</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Li Cheng</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Mei Qi</a:t>
            </a:r>
            <a:endParaRPr sz="3100" b="0" i="0" u="none" strike="noStrike" cap="none" dirty="0">
              <a:solidFill>
                <a:srgbClr val="000000"/>
              </a:solidFill>
              <a:latin typeface="Calibri"/>
              <a:ea typeface="Calibri"/>
              <a:cs typeface="Calibri"/>
              <a:sym typeface="Calibri"/>
            </a:endParaRPr>
          </a:p>
          <a:p>
            <a:pPr marL="457200" marR="0" lvl="0" indent="-425450" algn="l" rtl="0">
              <a:lnSpc>
                <a:spcPct val="100000"/>
              </a:lnSpc>
              <a:spcBef>
                <a:spcPts val="0"/>
              </a:spcBef>
              <a:spcAft>
                <a:spcPts val="0"/>
              </a:spcAft>
              <a:buClr>
                <a:srgbClr val="000000"/>
              </a:buClr>
              <a:buSzPts val="3100"/>
              <a:buFont typeface="Calibri"/>
              <a:buChar char="●"/>
            </a:pPr>
            <a:r>
              <a:rPr lang="en-US" sz="3100" b="0" i="0" u="none" strike="noStrike" cap="none" dirty="0">
                <a:solidFill>
                  <a:srgbClr val="000000"/>
                </a:solidFill>
                <a:latin typeface="Calibri"/>
                <a:ea typeface="Calibri"/>
                <a:cs typeface="Calibri"/>
                <a:sym typeface="Calibri"/>
              </a:rPr>
              <a:t>Yvonne Lim</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lang="en-US"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Role: </a:t>
            </a:r>
            <a:br>
              <a:rPr lang="en-US" sz="3100" b="0" i="0" u="none" strike="noStrike" cap="none" dirty="0">
                <a:solidFill>
                  <a:srgbClr val="000000"/>
                </a:solidFill>
                <a:latin typeface="Calibri"/>
                <a:ea typeface="Calibri"/>
                <a:cs typeface="Calibri"/>
                <a:sym typeface="Calibri"/>
              </a:rPr>
            </a:br>
            <a:r>
              <a:rPr lang="en-US" sz="3100" b="0" i="0" u="none" strike="noStrike" cap="none" dirty="0">
                <a:solidFill>
                  <a:srgbClr val="000000"/>
                </a:solidFill>
                <a:latin typeface="Calibri"/>
                <a:ea typeface="Calibri"/>
                <a:cs typeface="Calibri"/>
                <a:sym typeface="Calibri"/>
              </a:rPr>
              <a:t>CPFB Data Science team</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Audience: </a:t>
            </a:r>
            <a:br>
              <a:rPr lang="en-US" sz="3100" b="0" i="0" u="none" strike="noStrike" cap="none" dirty="0">
                <a:solidFill>
                  <a:srgbClr val="000000"/>
                </a:solidFill>
                <a:latin typeface="Calibri"/>
                <a:ea typeface="Calibri"/>
                <a:cs typeface="Calibri"/>
                <a:sym typeface="Calibri"/>
              </a:rPr>
            </a:br>
            <a:r>
              <a:rPr lang="en-US" sz="3100" b="0" i="0" u="none" strike="noStrike" cap="none" dirty="0">
                <a:solidFill>
                  <a:srgbClr val="000000"/>
                </a:solidFill>
                <a:latin typeface="Calibri"/>
                <a:ea typeface="Calibri"/>
                <a:cs typeface="Calibri"/>
                <a:sym typeface="Calibri"/>
              </a:rPr>
              <a:t>CPFB Senior Management</a:t>
            </a: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endParaRPr sz="31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100"/>
              <a:buFont typeface="Arial"/>
              <a:buNone/>
            </a:pPr>
            <a:r>
              <a:rPr lang="en-US" sz="3100" b="0" i="0" u="none" strike="noStrike" cap="none" dirty="0">
                <a:solidFill>
                  <a:srgbClr val="000000"/>
                </a:solidFill>
                <a:latin typeface="Calibri"/>
                <a:ea typeface="Calibri"/>
                <a:cs typeface="Calibri"/>
                <a:sym typeface="Calibri"/>
              </a:rPr>
              <a:t>Problem Statement: </a:t>
            </a:r>
            <a:br>
              <a:rPr lang="en-US" sz="3100" b="0" i="0" u="none" strike="noStrike" cap="none" dirty="0">
                <a:solidFill>
                  <a:srgbClr val="000000"/>
                </a:solidFill>
                <a:latin typeface="Calibri"/>
                <a:ea typeface="Calibri"/>
                <a:cs typeface="Calibri"/>
                <a:sym typeface="Calibri"/>
              </a:rPr>
            </a:br>
            <a:r>
              <a:rPr lang="en-US" sz="3100" b="0" i="0" u="none" strike="noStrike" cap="none" dirty="0">
                <a:solidFill>
                  <a:srgbClr val="000000"/>
                </a:solidFill>
                <a:latin typeface="Calibri"/>
                <a:ea typeface="Calibri"/>
                <a:cs typeface="Calibri"/>
                <a:sym typeface="Calibri"/>
              </a:rPr>
              <a:t>With rising resale flat prices and record high prices such as the latest 4 room flat in Tiong Bahru at S$1.5mil. How can CPF board assist potential homeowners to plan their housing finances better?</a:t>
            </a:r>
            <a:endParaRPr sz="31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5"/>
          <p:cNvSpPr/>
          <p:nvPr/>
        </p:nvSpPr>
        <p:spPr>
          <a:xfrm>
            <a:off x="0" y="-127549"/>
            <a:ext cx="14502985" cy="10414549"/>
          </a:xfrm>
          <a:custGeom>
            <a:avLst/>
            <a:gdLst/>
            <a:ahLst/>
            <a:cxnLst/>
            <a:rect l="l" t="t" r="r" b="b"/>
            <a:pathLst>
              <a:path w="3819716" h="2742926" extrusionOk="0">
                <a:moveTo>
                  <a:pt x="0" y="0"/>
                </a:moveTo>
                <a:lnTo>
                  <a:pt x="3819716" y="0"/>
                </a:lnTo>
                <a:lnTo>
                  <a:pt x="3819716" y="2742926"/>
                </a:lnTo>
                <a:lnTo>
                  <a:pt x="0" y="2742926"/>
                </a:lnTo>
                <a:close/>
              </a:path>
            </a:pathLst>
          </a:custGeom>
          <a:solidFill>
            <a:srgbClr val="E6DED1"/>
          </a:solidFill>
          <a:ln>
            <a:noFill/>
          </a:ln>
        </p:spPr>
        <p:txBody>
          <a:bodyPr/>
          <a:lstStyle/>
          <a:p>
            <a:endParaRPr lang="en-SG"/>
          </a:p>
        </p:txBody>
      </p:sp>
      <p:grpSp>
        <p:nvGrpSpPr>
          <p:cNvPr id="217" name="Google Shape;217;p5"/>
          <p:cNvGrpSpPr/>
          <p:nvPr/>
        </p:nvGrpSpPr>
        <p:grpSpPr>
          <a:xfrm>
            <a:off x="0" y="-180826"/>
            <a:ext cx="14502985" cy="6247116"/>
            <a:chOff x="0" y="-47625"/>
            <a:chExt cx="3819716" cy="1645331"/>
          </a:xfrm>
        </p:grpSpPr>
        <p:sp>
          <p:nvSpPr>
            <p:cNvPr id="218" name="Google Shape;218;p5"/>
            <p:cNvSpPr/>
            <p:nvPr/>
          </p:nvSpPr>
          <p:spPr>
            <a:xfrm>
              <a:off x="0" y="0"/>
              <a:ext cx="3819716" cy="1597706"/>
            </a:xfrm>
            <a:custGeom>
              <a:avLst/>
              <a:gdLst/>
              <a:ahLst/>
              <a:cxnLst/>
              <a:rect l="l" t="t" r="r" b="b"/>
              <a:pathLst>
                <a:path w="3819716" h="1597706" extrusionOk="0">
                  <a:moveTo>
                    <a:pt x="0" y="0"/>
                  </a:moveTo>
                  <a:lnTo>
                    <a:pt x="3819716" y="0"/>
                  </a:lnTo>
                  <a:lnTo>
                    <a:pt x="3819716" y="1597706"/>
                  </a:lnTo>
                  <a:lnTo>
                    <a:pt x="0" y="1597706"/>
                  </a:lnTo>
                  <a:close/>
                </a:path>
              </a:pathLst>
            </a:custGeom>
            <a:solidFill>
              <a:srgbClr val="B5AC9F"/>
            </a:solidFill>
            <a:ln>
              <a:noFill/>
            </a:ln>
          </p:spPr>
          <p:txBody>
            <a:bodyPr/>
            <a:lstStyle/>
            <a:p>
              <a:endParaRPr lang="en-SG"/>
            </a:p>
          </p:txBody>
        </p:sp>
        <p:sp>
          <p:nvSpPr>
            <p:cNvPr id="219" name="Google Shape;219;p5"/>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20" name="Google Shape;220;p5"/>
          <p:cNvPicPr preferRelativeResize="0"/>
          <p:nvPr/>
        </p:nvPicPr>
        <p:blipFill rotWithShape="1">
          <a:blip r:embed="rId3">
            <a:alphaModFix/>
          </a:blip>
          <a:srcRect r="20694" b="39272"/>
          <a:stretch/>
        </p:blipFill>
        <p:spPr>
          <a:xfrm>
            <a:off x="0" y="385011"/>
            <a:ext cx="13812253" cy="5862139"/>
          </a:xfrm>
          <a:prstGeom prst="rect">
            <a:avLst/>
          </a:prstGeom>
          <a:noFill/>
          <a:ln>
            <a:noFill/>
          </a:ln>
        </p:spPr>
      </p:pic>
      <p:sp>
        <p:nvSpPr>
          <p:cNvPr id="221" name="Google Shape;221;p5"/>
          <p:cNvSpPr txBox="1"/>
          <p:nvPr/>
        </p:nvSpPr>
        <p:spPr>
          <a:xfrm>
            <a:off x="528850" y="6343575"/>
            <a:ext cx="13648500" cy="3568200"/>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9999"/>
              <a:buFont typeface="Arial"/>
              <a:buNone/>
            </a:pPr>
            <a:r>
              <a:rPr lang="en-US" sz="7199" b="1" i="0" u="none" strike="noStrike" cap="none">
                <a:solidFill>
                  <a:srgbClr val="79634C"/>
                </a:solidFill>
                <a:latin typeface="MuktaMahee ExtraBold"/>
                <a:ea typeface="MuktaMahee ExtraBold"/>
                <a:cs typeface="MuktaMahee ExtraBold"/>
                <a:sym typeface="Mukta Mahee ExtraBold"/>
              </a:rPr>
              <a:t>HOW DO WE GET A USER-FRIENDLY &amp; ACCURATE CALCULATOR?</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244067d1620_5_31"/>
          <p:cNvPicPr preferRelativeResize="0"/>
          <p:nvPr/>
        </p:nvPicPr>
        <p:blipFill rotWithShape="1">
          <a:blip r:embed="rId3">
            <a:alphaModFix amt="20000"/>
          </a:blip>
          <a:srcRect l="66402" t="58041"/>
          <a:stretch/>
        </p:blipFill>
        <p:spPr>
          <a:xfrm>
            <a:off x="12143575" y="5970900"/>
            <a:ext cx="6144427" cy="4316101"/>
          </a:xfrm>
          <a:prstGeom prst="rect">
            <a:avLst/>
          </a:prstGeom>
          <a:noFill/>
          <a:ln>
            <a:noFill/>
          </a:ln>
        </p:spPr>
      </p:pic>
      <p:sp>
        <p:nvSpPr>
          <p:cNvPr id="227" name="Google Shape;227;g244067d1620_5_31"/>
          <p:cNvSpPr txBox="1"/>
          <p:nvPr/>
        </p:nvSpPr>
        <p:spPr>
          <a:xfrm>
            <a:off x="962525" y="334879"/>
            <a:ext cx="16555500" cy="10776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7000" b="1" i="0" u="none" strike="noStrike" cap="none" dirty="0">
                <a:solidFill>
                  <a:srgbClr val="70624E"/>
                </a:solidFill>
                <a:latin typeface="MuktaMahee ExtraBold"/>
                <a:ea typeface="MuktaMahee ExtraBold"/>
                <a:cs typeface="MuktaMahee ExtraBold"/>
                <a:sym typeface="Mukta Mahee ExtraBold"/>
              </a:rPr>
              <a:t>Methodology for Price Prediction</a:t>
            </a:r>
            <a:endParaRPr sz="7000" b="0" i="0" u="none" strike="noStrike" cap="none" dirty="0">
              <a:solidFill>
                <a:srgbClr val="000000"/>
              </a:solidFill>
              <a:latin typeface="Arial"/>
              <a:ea typeface="Arial"/>
              <a:cs typeface="Arial"/>
              <a:sym typeface="Arial"/>
            </a:endParaRPr>
          </a:p>
        </p:txBody>
      </p:sp>
      <p:sp>
        <p:nvSpPr>
          <p:cNvPr id="228" name="Google Shape;228;g244067d1620_5_31"/>
          <p:cNvSpPr txBox="1"/>
          <p:nvPr/>
        </p:nvSpPr>
        <p:spPr>
          <a:xfrm>
            <a:off x="474675" y="2079700"/>
            <a:ext cx="17470500" cy="6559296"/>
          </a:xfrm>
          <a:prstGeom prst="rect">
            <a:avLst/>
          </a:prstGeom>
          <a:noFill/>
          <a:ln>
            <a:noFill/>
          </a:ln>
        </p:spPr>
        <p:txBody>
          <a:bodyPr spcFirstLastPara="1" wrap="square" lIns="0" tIns="0" rIns="0" bIns="0" anchor="t" anchorCtr="0">
            <a:spAutoFit/>
          </a:bodyPr>
          <a:lstStyle/>
          <a:p>
            <a:pPr marL="457200" marR="0" lvl="0" indent="-457200" algn="l" rtl="0">
              <a:lnSpc>
                <a:spcPct val="110999"/>
              </a:lnSpc>
              <a:spcBef>
                <a:spcPts val="0"/>
              </a:spcBef>
              <a:spcAft>
                <a:spcPts val="0"/>
              </a:spcAft>
              <a:buClr>
                <a:srgbClr val="70624E"/>
              </a:buClr>
              <a:buSzPts val="4800"/>
              <a:buFont typeface="Mukta Mahee ExtraBold"/>
              <a:buChar char="●"/>
            </a:pPr>
            <a:r>
              <a:rPr lang="en-US" sz="4800" b="1" i="0" u="none" strike="noStrike" cap="none" dirty="0">
                <a:solidFill>
                  <a:srgbClr val="70624E"/>
                </a:solidFill>
                <a:latin typeface="MuktaMahee ExtraBold"/>
                <a:ea typeface="MuktaMahee ExtraBold"/>
                <a:cs typeface="MuktaMahee ExtraBold"/>
                <a:sym typeface="Mukta Mahee ExtraBold"/>
              </a:rPr>
              <a:t>Understanding the Dataset</a:t>
            </a:r>
            <a:endParaRPr sz="4800" b="1" i="0" u="none" strike="noStrike" cap="none" dirty="0">
              <a:solidFill>
                <a:srgbClr val="70624E"/>
              </a:solidFill>
              <a:latin typeface="MuktaMahee ExtraBold"/>
              <a:ea typeface="MuktaMahee ExtraBold"/>
              <a:cs typeface="MuktaMahee ExtraBold"/>
              <a:sym typeface="Mukta Mahee ExtraBold"/>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76 potential features* to predict resale price</a:t>
            </a:r>
            <a:endParaRPr sz="4000" b="1" i="0" u="none" strike="noStrike" cap="none" dirty="0">
              <a:solidFill>
                <a:srgbClr val="70624E"/>
              </a:solidFill>
              <a:latin typeface="MuktaMahee Bold"/>
              <a:ea typeface="MuktaMahee Bold"/>
              <a:cs typeface="MuktaMahee Bold"/>
              <a:sym typeface="Mukta Mahee"/>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Data period: Mar 2012 - Apr 2021</a:t>
            </a:r>
            <a:endParaRPr sz="4000" b="1" i="0" u="none" strike="noStrike" cap="none" dirty="0">
              <a:solidFill>
                <a:srgbClr val="70624E"/>
              </a:solidFill>
              <a:latin typeface="MuktaMahee Bold"/>
              <a:ea typeface="MuktaMahee Bold"/>
              <a:cs typeface="MuktaMahee Bold"/>
              <a:sym typeface="Mukta Mahee"/>
            </a:endParaRPr>
          </a:p>
          <a:p>
            <a:pPr marL="0" marR="0" lvl="0" indent="0" algn="l" rtl="0">
              <a:lnSpc>
                <a:spcPct val="110999"/>
              </a:lnSpc>
              <a:spcBef>
                <a:spcPts val="0"/>
              </a:spcBef>
              <a:spcAft>
                <a:spcPts val="0"/>
              </a:spcAft>
              <a:buClr>
                <a:srgbClr val="000000"/>
              </a:buClr>
              <a:buSzPts val="4800"/>
              <a:buFont typeface="Arial"/>
              <a:buNone/>
            </a:pPr>
            <a:endParaRPr sz="4800" b="1" i="0" u="none" strike="noStrike" cap="none" dirty="0">
              <a:solidFill>
                <a:srgbClr val="70624E"/>
              </a:solidFill>
              <a:latin typeface="MuktaMahee ExtraBold"/>
              <a:ea typeface="MuktaMahee ExtraBold"/>
              <a:cs typeface="MuktaMahee ExtraBold"/>
              <a:sym typeface="Mukta Mahee ExtraBold"/>
            </a:endParaRPr>
          </a:p>
          <a:p>
            <a:pPr marL="457200" marR="0" lvl="0" indent="-457200" algn="l" rtl="0">
              <a:lnSpc>
                <a:spcPct val="110999"/>
              </a:lnSpc>
              <a:spcBef>
                <a:spcPts val="0"/>
              </a:spcBef>
              <a:spcAft>
                <a:spcPts val="0"/>
              </a:spcAft>
              <a:buClr>
                <a:srgbClr val="70624E"/>
              </a:buClr>
              <a:buSzPts val="4800"/>
              <a:buFont typeface="Mukta Mahee ExtraBold"/>
              <a:buChar char="●"/>
            </a:pPr>
            <a:r>
              <a:rPr lang="en-US" sz="4800" b="1" i="0" u="none" strike="noStrike" cap="none" dirty="0">
                <a:solidFill>
                  <a:srgbClr val="70624E"/>
                </a:solidFill>
                <a:latin typeface="MuktaMahee ExtraBold"/>
                <a:ea typeface="MuktaMahee ExtraBold"/>
                <a:cs typeface="MuktaMahee ExtraBold"/>
                <a:sym typeface="Mukta Mahee ExtraBold"/>
              </a:rPr>
              <a:t>Principle of Feature*  Selection</a:t>
            </a:r>
            <a:endParaRPr sz="4800" b="1" i="0" u="none" strike="noStrike" cap="none" dirty="0">
              <a:solidFill>
                <a:srgbClr val="70624E"/>
              </a:solidFill>
              <a:latin typeface="MuktaMahee ExtraBold"/>
              <a:ea typeface="MuktaMahee ExtraBold"/>
              <a:cs typeface="MuktaMahee ExtraBold"/>
              <a:sym typeface="Mukta Mahee ExtraBold"/>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High correlation with resale price (e.g., larger floor area leads to higher price)</a:t>
            </a:r>
            <a:endParaRPr sz="4000" b="1" i="0" u="none" strike="noStrike" cap="none" dirty="0">
              <a:solidFill>
                <a:srgbClr val="70624E"/>
              </a:solidFill>
              <a:latin typeface="MuktaMahee Bold"/>
              <a:ea typeface="MuktaMahee Bold"/>
              <a:cs typeface="MuktaMahee Bold"/>
              <a:sym typeface="Mukta Mahee"/>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Literature Review &amp; Domain expertise</a:t>
            </a:r>
            <a:endParaRPr sz="4000" b="1" i="0" u="none" strike="noStrike" cap="none" dirty="0">
              <a:solidFill>
                <a:srgbClr val="70624E"/>
              </a:solidFill>
              <a:latin typeface="MuktaMahee Bold"/>
              <a:ea typeface="MuktaMahee Bold"/>
              <a:cs typeface="MuktaMahee Bold"/>
              <a:sym typeface="Mukta Mahee"/>
            </a:endParaRPr>
          </a:p>
          <a:p>
            <a:pPr marL="914400" marR="0" lvl="1" indent="-508000" algn="l" rtl="0">
              <a:lnSpc>
                <a:spcPct val="110999"/>
              </a:lnSpc>
              <a:spcBef>
                <a:spcPts val="0"/>
              </a:spcBef>
              <a:spcAft>
                <a:spcPts val="0"/>
              </a:spcAft>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High variability (i.e., feature values that changes with the resale price)</a:t>
            </a:r>
            <a:endParaRPr sz="4400" b="1" i="0" u="none" strike="noStrike" cap="none" dirty="0">
              <a:solidFill>
                <a:srgbClr val="70624E"/>
              </a:solidFill>
              <a:latin typeface="MuktaMahee Bold"/>
              <a:ea typeface="MuktaMahee Bold"/>
              <a:cs typeface="MuktaMahee Bold"/>
              <a:sym typeface="Mukta Mahee"/>
            </a:endParaRPr>
          </a:p>
        </p:txBody>
      </p:sp>
      <p:sp>
        <p:nvSpPr>
          <p:cNvPr id="229" name="Google Shape;229;g244067d1620_5_31"/>
          <p:cNvSpPr txBox="1"/>
          <p:nvPr/>
        </p:nvSpPr>
        <p:spPr>
          <a:xfrm>
            <a:off x="142684" y="9501104"/>
            <a:ext cx="13845000" cy="662972"/>
          </a:xfrm>
          <a:prstGeom prst="rect">
            <a:avLst/>
          </a:prstGeom>
          <a:noFill/>
          <a:ln>
            <a:noFill/>
          </a:ln>
        </p:spPr>
        <p:txBody>
          <a:bodyPr spcFirstLastPara="1" wrap="square" lIns="91425" tIns="91425" rIns="91425" bIns="91425" anchor="t" anchorCtr="0">
            <a:spAutoFit/>
          </a:bodyPr>
          <a:lstStyle/>
          <a:p>
            <a:pPr marL="0" marR="0" lvl="0" indent="0" algn="l" rtl="0">
              <a:lnSpc>
                <a:spcPct val="110999"/>
              </a:lnSpc>
              <a:spcBef>
                <a:spcPts val="0"/>
              </a:spcBef>
              <a:spcAft>
                <a:spcPts val="0"/>
              </a:spcAft>
              <a:buClr>
                <a:srgbClr val="000000"/>
              </a:buClr>
              <a:buSzPts val="2000"/>
              <a:buFont typeface="Arial"/>
              <a:buNone/>
            </a:pPr>
            <a:r>
              <a:rPr lang="en-US" b="1" i="1" u="none" strike="noStrike" cap="none" dirty="0">
                <a:solidFill>
                  <a:srgbClr val="70624E"/>
                </a:solidFill>
                <a:latin typeface="MuktaMahee ExtraBold"/>
                <a:ea typeface="MuktaMahee ExtraBold"/>
                <a:cs typeface="MuktaMahee ExtraBold"/>
                <a:sym typeface="Mukta Mahee ExtraBold"/>
              </a:rPr>
              <a:t>*Note: </a:t>
            </a:r>
          </a:p>
          <a:p>
            <a:pPr marL="0" marR="0" lvl="0" indent="0" algn="l" rtl="0">
              <a:lnSpc>
                <a:spcPct val="110999"/>
              </a:lnSpc>
              <a:spcBef>
                <a:spcPts val="0"/>
              </a:spcBef>
              <a:spcAft>
                <a:spcPts val="0"/>
              </a:spcAft>
              <a:buClr>
                <a:srgbClr val="000000"/>
              </a:buClr>
              <a:buSzPts val="2000"/>
              <a:buFont typeface="Arial"/>
              <a:buNone/>
            </a:pPr>
            <a:r>
              <a:rPr lang="en-US" b="1" i="1" u="none" strike="noStrike" cap="none" dirty="0">
                <a:solidFill>
                  <a:srgbClr val="70624E"/>
                </a:solidFill>
                <a:latin typeface="MuktaMahee ExtraBold"/>
                <a:ea typeface="MuktaMahee ExtraBold"/>
                <a:cs typeface="MuktaMahee ExtraBold"/>
                <a:sym typeface="Mukta Mahee ExtraBold"/>
              </a:rPr>
              <a:t>Feature = Potential factor that will affect the HDB resale price</a:t>
            </a:r>
            <a:endParaRPr sz="100" b="0" i="1"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7e9e5520d3_0_0"/>
          <p:cNvSpPr txBox="1"/>
          <p:nvPr/>
        </p:nvSpPr>
        <p:spPr>
          <a:xfrm>
            <a:off x="240631" y="703850"/>
            <a:ext cx="17935200" cy="9291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6037" b="1" i="0" u="none" strike="noStrike" cap="none">
                <a:solidFill>
                  <a:srgbClr val="70624E"/>
                </a:solidFill>
                <a:latin typeface="MuktaMahee ExtraBold"/>
                <a:ea typeface="MuktaMahee ExtraBold"/>
                <a:cs typeface="MuktaMahee ExtraBold"/>
                <a:sym typeface="Mukta Mahee ExtraBold"/>
              </a:rPr>
              <a:t>Main categories of features affecting resale price</a:t>
            </a:r>
            <a:endParaRPr sz="100" b="0" i="0" u="none" strike="noStrike" cap="none">
              <a:solidFill>
                <a:srgbClr val="000000"/>
              </a:solidFill>
              <a:latin typeface="Arial"/>
              <a:ea typeface="Arial"/>
              <a:cs typeface="Arial"/>
              <a:sym typeface="Arial"/>
            </a:endParaRPr>
          </a:p>
        </p:txBody>
      </p:sp>
      <p:pic>
        <p:nvPicPr>
          <p:cNvPr id="235" name="Google Shape;235;g27e9e5520d3_0_0"/>
          <p:cNvPicPr preferRelativeResize="0"/>
          <p:nvPr/>
        </p:nvPicPr>
        <p:blipFill rotWithShape="1">
          <a:blip r:embed="rId3">
            <a:alphaModFix/>
          </a:blip>
          <a:srcRect t="6027" b="9669"/>
          <a:stretch/>
        </p:blipFill>
        <p:spPr>
          <a:xfrm>
            <a:off x="2877018" y="2123450"/>
            <a:ext cx="12210851" cy="7537901"/>
          </a:xfrm>
          <a:prstGeom prst="rect">
            <a:avLst/>
          </a:prstGeom>
          <a:noFill/>
          <a:ln>
            <a:noFill/>
          </a:ln>
        </p:spPr>
      </p:pic>
      <p:sp>
        <p:nvSpPr>
          <p:cNvPr id="236" name="Google Shape;236;g27e9e5520d3_0_0"/>
          <p:cNvSpPr/>
          <p:nvPr/>
        </p:nvSpPr>
        <p:spPr>
          <a:xfrm>
            <a:off x="7948068" y="2659800"/>
            <a:ext cx="3666300" cy="929100"/>
          </a:xfrm>
          <a:prstGeom prst="wedgeEllipseCallout">
            <a:avLst>
              <a:gd name="adj1" fmla="val -20833"/>
              <a:gd name="adj2" fmla="val 62500"/>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1" i="0" u="none" strike="noStrike" cap="none">
                <a:solidFill>
                  <a:srgbClr val="000000"/>
                </a:solidFill>
                <a:latin typeface="Calibri"/>
                <a:ea typeface="Calibri"/>
                <a:cs typeface="Calibri"/>
                <a:sym typeface="Calibri"/>
              </a:rPr>
              <a:t>1. Flat Attributes</a:t>
            </a:r>
            <a:endParaRPr sz="2600" b="1" i="0" u="none" strike="noStrike" cap="none">
              <a:solidFill>
                <a:srgbClr val="000000"/>
              </a:solidFill>
              <a:latin typeface="Calibri"/>
              <a:ea typeface="Calibri"/>
              <a:cs typeface="Calibri"/>
              <a:sym typeface="Calibri"/>
            </a:endParaRPr>
          </a:p>
        </p:txBody>
      </p:sp>
      <p:sp>
        <p:nvSpPr>
          <p:cNvPr id="238" name="Google Shape;238;g27e9e5520d3_0_0"/>
          <p:cNvSpPr/>
          <p:nvPr/>
        </p:nvSpPr>
        <p:spPr>
          <a:xfrm>
            <a:off x="10708893" y="7270100"/>
            <a:ext cx="3241800" cy="929100"/>
          </a:xfrm>
          <a:prstGeom prst="wedgeEllipseCallout">
            <a:avLst>
              <a:gd name="adj1" fmla="val -69010"/>
              <a:gd name="adj2" fmla="val 7441"/>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Calibri"/>
                <a:ea typeface="Calibri"/>
                <a:cs typeface="Calibri"/>
                <a:sym typeface="Calibri"/>
              </a:rPr>
              <a:t>4. Accessibility</a:t>
            </a:r>
            <a:endParaRPr sz="2700" b="1" i="0" u="none" strike="noStrike" cap="none">
              <a:solidFill>
                <a:srgbClr val="000000"/>
              </a:solidFill>
              <a:latin typeface="Calibri"/>
              <a:ea typeface="Calibri"/>
              <a:cs typeface="Calibri"/>
              <a:sym typeface="Calibri"/>
            </a:endParaRPr>
          </a:p>
        </p:txBody>
      </p:sp>
      <p:sp>
        <p:nvSpPr>
          <p:cNvPr id="239" name="Google Shape;239;g27e9e5520d3_0_0"/>
          <p:cNvSpPr/>
          <p:nvPr/>
        </p:nvSpPr>
        <p:spPr>
          <a:xfrm>
            <a:off x="3442318" y="3774051"/>
            <a:ext cx="2834400" cy="1052100"/>
          </a:xfrm>
          <a:prstGeom prst="wedgeEllipseCallout">
            <a:avLst>
              <a:gd name="adj1" fmla="val -20833"/>
              <a:gd name="adj2" fmla="val 62500"/>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Calibri"/>
                <a:ea typeface="Calibri"/>
                <a:cs typeface="Calibri"/>
                <a:sym typeface="Calibri"/>
              </a:rPr>
              <a:t>3. Amenities</a:t>
            </a:r>
            <a:endParaRPr sz="2700" b="1" i="0" u="none" strike="noStrike" cap="none">
              <a:solidFill>
                <a:srgbClr val="000000"/>
              </a:solidFill>
              <a:latin typeface="Calibri"/>
              <a:ea typeface="Calibri"/>
              <a:cs typeface="Calibri"/>
              <a:sym typeface="Calibri"/>
            </a:endParaRPr>
          </a:p>
        </p:txBody>
      </p:sp>
      <p:sp>
        <p:nvSpPr>
          <p:cNvPr id="2" name="Google Shape;238;g27e9e5520d3_0_0">
            <a:extLst>
              <a:ext uri="{FF2B5EF4-FFF2-40B4-BE49-F238E27FC236}">
                <a16:creationId xmlns:a16="http://schemas.microsoft.com/office/drawing/2014/main" id="{DD6D4B03-9DCD-0EDB-8C0F-CDB61D85B464}"/>
              </a:ext>
            </a:extLst>
          </p:cNvPr>
          <p:cNvSpPr/>
          <p:nvPr/>
        </p:nvSpPr>
        <p:spPr>
          <a:xfrm>
            <a:off x="12011284" y="3897051"/>
            <a:ext cx="2591820" cy="929100"/>
          </a:xfrm>
          <a:prstGeom prst="wedgeEllipseCallout">
            <a:avLst>
              <a:gd name="adj1" fmla="val -34068"/>
              <a:gd name="adj2" fmla="val 66198"/>
            </a:avLst>
          </a:prstGeom>
          <a:solidFill>
            <a:schemeClr val="lt2"/>
          </a:solidFill>
          <a:ln w="9525" cap="flat" cmpd="sng">
            <a:solidFill>
              <a:srgbClr val="AA89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dirty="0">
                <a:latin typeface="Calibri"/>
                <a:ea typeface="Calibri"/>
                <a:cs typeface="Calibri"/>
                <a:sym typeface="Calibri"/>
              </a:rPr>
              <a:t>2</a:t>
            </a:r>
            <a:r>
              <a:rPr lang="en-US" sz="2700" b="1" i="0" u="none" strike="noStrike" cap="none" dirty="0">
                <a:solidFill>
                  <a:srgbClr val="000000"/>
                </a:solidFill>
                <a:latin typeface="Calibri"/>
                <a:ea typeface="Calibri"/>
                <a:cs typeface="Calibri"/>
                <a:sym typeface="Calibri"/>
              </a:rPr>
              <a:t>. </a:t>
            </a:r>
            <a:r>
              <a:rPr lang="en-US" sz="2700" b="1" dirty="0">
                <a:latin typeface="Calibri"/>
                <a:ea typeface="Calibri"/>
                <a:cs typeface="Calibri"/>
                <a:sym typeface="Calibri"/>
              </a:rPr>
              <a:t>Location</a:t>
            </a:r>
            <a:endParaRPr sz="27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44067d1620_5_9"/>
          <p:cNvSpPr txBox="1"/>
          <p:nvPr/>
        </p:nvSpPr>
        <p:spPr>
          <a:xfrm>
            <a:off x="866250" y="613651"/>
            <a:ext cx="16555500" cy="16239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000" b="1" i="0" u="none" strike="noStrike" cap="none">
                <a:solidFill>
                  <a:srgbClr val="70624E"/>
                </a:solidFill>
                <a:latin typeface="MuktaMahee ExtraBold"/>
                <a:ea typeface="MuktaMahee ExtraBold"/>
                <a:cs typeface="MuktaMahee ExtraBold"/>
                <a:sym typeface="Mukta Mahee ExtraBold"/>
              </a:rPr>
              <a:t>A flat’s floor size positively correlates with resale price;</a:t>
            </a:r>
            <a:endParaRPr sz="5000" b="1" i="0" u="none" strike="noStrike" cap="none">
              <a:solidFill>
                <a:srgbClr val="70624E"/>
              </a:solidFill>
              <a:latin typeface="MuktaMahee ExtraBold"/>
              <a:ea typeface="MuktaMahee ExtraBold"/>
              <a:cs typeface="MuktaMahee ExtraBold"/>
              <a:sym typeface="Mukta Mahee ExtraBold"/>
            </a:endParaRPr>
          </a:p>
          <a:p>
            <a:pPr marL="0" marR="0" lvl="0" indent="0" algn="l" rtl="0">
              <a:lnSpc>
                <a:spcPct val="110999"/>
              </a:lnSpc>
              <a:spcBef>
                <a:spcPts val="0"/>
              </a:spcBef>
              <a:spcAft>
                <a:spcPts val="0"/>
              </a:spcAft>
              <a:buClr>
                <a:srgbClr val="000000"/>
              </a:buClr>
              <a:buSzPts val="7737"/>
              <a:buFont typeface="Arial"/>
              <a:buNone/>
            </a:pPr>
            <a:r>
              <a:rPr lang="en-US" sz="5000" b="1" i="0" u="none" strike="noStrike" cap="none">
                <a:solidFill>
                  <a:srgbClr val="70624E"/>
                </a:solidFill>
                <a:latin typeface="MuktaMahee ExtraBold"/>
                <a:ea typeface="MuktaMahee ExtraBold"/>
                <a:cs typeface="MuktaMahee ExtraBold"/>
                <a:sym typeface="Mukta Mahee ExtraBold"/>
              </a:rPr>
              <a:t>the flat model also shows varying median resale prices</a:t>
            </a:r>
            <a:endParaRPr sz="5000" b="1" i="0" u="none" strike="noStrike" cap="none">
              <a:solidFill>
                <a:srgbClr val="70624E"/>
              </a:solidFill>
              <a:latin typeface="MuktaMahee ExtraBold"/>
              <a:ea typeface="MuktaMahee ExtraBold"/>
              <a:cs typeface="MuktaMahee ExtraBold"/>
              <a:sym typeface="Mukta Mahee ExtraBold"/>
            </a:endParaRPr>
          </a:p>
        </p:txBody>
      </p:sp>
      <p:sp>
        <p:nvSpPr>
          <p:cNvPr id="245" name="Google Shape;245;g244067d1620_5_9"/>
          <p:cNvSpPr/>
          <p:nvPr/>
        </p:nvSpPr>
        <p:spPr>
          <a:xfrm>
            <a:off x="-13950" y="0"/>
            <a:ext cx="4273200" cy="446100"/>
          </a:xfrm>
          <a:prstGeom prst="rect">
            <a:avLst/>
          </a:prstGeom>
          <a:solidFill>
            <a:srgbClr val="79634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46" name="Google Shape;246;g244067d1620_5_9"/>
          <p:cNvSpPr/>
          <p:nvPr/>
        </p:nvSpPr>
        <p:spPr>
          <a:xfrm>
            <a:off x="4259300" y="0"/>
            <a:ext cx="44295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47" name="Google Shape;247;g244067d1620_5_9"/>
          <p:cNvSpPr/>
          <p:nvPr/>
        </p:nvSpPr>
        <p:spPr>
          <a:xfrm>
            <a:off x="8642900" y="0"/>
            <a:ext cx="46146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248" name="Google Shape;248;g244067d1620_5_9"/>
          <p:cNvSpPr/>
          <p:nvPr/>
        </p:nvSpPr>
        <p:spPr>
          <a:xfrm>
            <a:off x="13257500" y="0"/>
            <a:ext cx="50304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grpSp>
        <p:nvGrpSpPr>
          <p:cNvPr id="6" name="Group 5">
            <a:extLst>
              <a:ext uri="{FF2B5EF4-FFF2-40B4-BE49-F238E27FC236}">
                <a16:creationId xmlns:a16="http://schemas.microsoft.com/office/drawing/2014/main" id="{AF8E3BB2-1D8F-ABA9-E031-997581BBEF98}"/>
              </a:ext>
            </a:extLst>
          </p:cNvPr>
          <p:cNvGrpSpPr/>
          <p:nvPr/>
        </p:nvGrpSpPr>
        <p:grpSpPr>
          <a:xfrm>
            <a:off x="322825" y="2527239"/>
            <a:ext cx="8492610" cy="7110350"/>
            <a:chOff x="322825" y="2527239"/>
            <a:chExt cx="8492610" cy="7110350"/>
          </a:xfrm>
        </p:grpSpPr>
        <p:pic>
          <p:nvPicPr>
            <p:cNvPr id="5" name="Picture 4" descr="A blue and yellow line&#10;&#10;Description automatically generated">
              <a:extLst>
                <a:ext uri="{FF2B5EF4-FFF2-40B4-BE49-F238E27FC236}">
                  <a16:creationId xmlns:a16="http://schemas.microsoft.com/office/drawing/2014/main" id="{9805C28F-E0A2-5086-E168-1DF05C522A0D}"/>
                </a:ext>
              </a:extLst>
            </p:cNvPr>
            <p:cNvPicPr>
              <a:picLocks noChangeAspect="1"/>
            </p:cNvPicPr>
            <p:nvPr/>
          </p:nvPicPr>
          <p:blipFill>
            <a:blip r:embed="rId3"/>
            <a:stretch>
              <a:fillRect/>
            </a:stretch>
          </p:blipFill>
          <p:spPr>
            <a:xfrm>
              <a:off x="322825" y="2623167"/>
              <a:ext cx="8492610" cy="7014422"/>
            </a:xfrm>
            <a:prstGeom prst="rect">
              <a:avLst/>
            </a:prstGeom>
          </p:spPr>
        </p:pic>
        <p:sp>
          <p:nvSpPr>
            <p:cNvPr id="252" name="Google Shape;252;g244067d1620_5_9"/>
            <p:cNvSpPr txBox="1"/>
            <p:nvPr/>
          </p:nvSpPr>
          <p:spPr>
            <a:xfrm rot="-5400000">
              <a:off x="243139" y="5243778"/>
              <a:ext cx="4762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dirty="0"/>
            </a:p>
          </p:txBody>
        </p:sp>
        <p:sp>
          <p:nvSpPr>
            <p:cNvPr id="253" name="Google Shape;253;g244067d1620_5_9"/>
            <p:cNvSpPr txBox="1"/>
            <p:nvPr/>
          </p:nvSpPr>
          <p:spPr>
            <a:xfrm>
              <a:off x="488800" y="2527239"/>
              <a:ext cx="1418189" cy="369332"/>
            </a:xfrm>
            <a:prstGeom prst="rect">
              <a:avLst/>
            </a:prstGeom>
            <a:solidFill>
              <a:srgbClr val="EF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grpSp>
      <p:grpSp>
        <p:nvGrpSpPr>
          <p:cNvPr id="10" name="Group 9">
            <a:extLst>
              <a:ext uri="{FF2B5EF4-FFF2-40B4-BE49-F238E27FC236}">
                <a16:creationId xmlns:a16="http://schemas.microsoft.com/office/drawing/2014/main" id="{C990B913-08E7-8741-149B-F4D66328704A}"/>
              </a:ext>
            </a:extLst>
          </p:cNvPr>
          <p:cNvGrpSpPr/>
          <p:nvPr/>
        </p:nvGrpSpPr>
        <p:grpSpPr>
          <a:xfrm>
            <a:off x="9002801" y="2536155"/>
            <a:ext cx="8897751" cy="7243866"/>
            <a:chOff x="9002801" y="2536155"/>
            <a:chExt cx="8897751" cy="7243866"/>
          </a:xfrm>
        </p:grpSpPr>
        <p:pic>
          <p:nvPicPr>
            <p:cNvPr id="8" name="Picture 7" descr="A colorful squares on a black background&#10;&#10;Description automatically generated">
              <a:extLst>
                <a:ext uri="{FF2B5EF4-FFF2-40B4-BE49-F238E27FC236}">
                  <a16:creationId xmlns:a16="http://schemas.microsoft.com/office/drawing/2014/main" id="{C0CF3392-3765-D867-7AA4-A3DFEE07B1F1}"/>
                </a:ext>
              </a:extLst>
            </p:cNvPr>
            <p:cNvPicPr>
              <a:picLocks noChangeAspect="1"/>
            </p:cNvPicPr>
            <p:nvPr/>
          </p:nvPicPr>
          <p:blipFill>
            <a:blip r:embed="rId4"/>
            <a:stretch>
              <a:fillRect/>
            </a:stretch>
          </p:blipFill>
          <p:spPr>
            <a:xfrm>
              <a:off x="9002801" y="2536155"/>
              <a:ext cx="8897751" cy="7188446"/>
            </a:xfrm>
            <a:prstGeom prst="rect">
              <a:avLst/>
            </a:prstGeom>
          </p:spPr>
        </p:pic>
        <p:sp>
          <p:nvSpPr>
            <p:cNvPr id="254" name="Google Shape;254;g244067d1620_5_9"/>
            <p:cNvSpPr txBox="1"/>
            <p:nvPr/>
          </p:nvSpPr>
          <p:spPr>
            <a:xfrm>
              <a:off x="13323600" y="9472244"/>
              <a:ext cx="2458670" cy="307777"/>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Resale Price ($)</a:t>
              </a:r>
              <a:endParaRPr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p:nvPr/>
        </p:nvSpPr>
        <p:spPr>
          <a:xfrm>
            <a:off x="240631" y="703850"/>
            <a:ext cx="17935200" cy="1366528"/>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4000" b="1" i="0" u="none" strike="noStrike" cap="none" dirty="0">
                <a:solidFill>
                  <a:srgbClr val="70624E"/>
                </a:solidFill>
                <a:latin typeface="MuktaMahee ExtraBold"/>
                <a:ea typeface="MuktaMahee ExtraBold"/>
                <a:cs typeface="MuktaMahee ExtraBold"/>
                <a:sym typeface="Mukta Mahee ExtraBold"/>
              </a:rPr>
              <a:t>Postal info</a:t>
            </a:r>
            <a:r>
              <a:rPr lang="en-US" sz="4000" b="1" dirty="0">
                <a:solidFill>
                  <a:srgbClr val="70624E"/>
                </a:solidFill>
                <a:latin typeface="MuktaMahee ExtraBold"/>
                <a:ea typeface="MuktaMahee ExtraBold"/>
                <a:cs typeface="MuktaMahee ExtraBold"/>
                <a:sym typeface="Mukta Mahee ExtraBold"/>
              </a:rPr>
              <a:t>rmation and proximities of flats to </a:t>
            </a:r>
            <a:r>
              <a:rPr lang="en-US" sz="4000" b="1" i="0" u="none" strike="noStrike" cap="none" dirty="0">
                <a:solidFill>
                  <a:srgbClr val="70624E"/>
                </a:solidFill>
                <a:latin typeface="MuktaMahee ExtraBold"/>
                <a:ea typeface="MuktaMahee ExtraBold"/>
                <a:cs typeface="MuktaMahee ExtraBold"/>
                <a:sym typeface="Mukta Mahee ExtraBold"/>
              </a:rPr>
              <a:t>Central Business District (CBD) were surfaced as potential factors influencing property prices</a:t>
            </a:r>
            <a:endParaRPr sz="100" b="0" i="0" u="none" strike="noStrike" cap="none" dirty="0">
              <a:solidFill>
                <a:srgbClr val="000000"/>
              </a:solidFill>
              <a:latin typeface="Arial"/>
              <a:ea typeface="Arial"/>
              <a:cs typeface="Arial"/>
              <a:sym typeface="Arial"/>
            </a:endParaRPr>
          </a:p>
        </p:txBody>
      </p:sp>
      <p:pic>
        <p:nvPicPr>
          <p:cNvPr id="260" name="Google Shape;260;p40"/>
          <p:cNvPicPr preferRelativeResize="0"/>
          <p:nvPr/>
        </p:nvPicPr>
        <p:blipFill rotWithShape="1">
          <a:blip r:embed="rId3">
            <a:alphaModFix amt="20000"/>
          </a:blip>
          <a:srcRect l="66402" t="58042"/>
          <a:stretch/>
        </p:blipFill>
        <p:spPr>
          <a:xfrm>
            <a:off x="12143575" y="6115278"/>
            <a:ext cx="6144427" cy="4316101"/>
          </a:xfrm>
          <a:prstGeom prst="rect">
            <a:avLst/>
          </a:prstGeom>
          <a:noFill/>
          <a:ln>
            <a:noFill/>
          </a:ln>
        </p:spPr>
      </p:pic>
      <p:grpSp>
        <p:nvGrpSpPr>
          <p:cNvPr id="261" name="Google Shape;261;p40"/>
          <p:cNvGrpSpPr/>
          <p:nvPr/>
        </p:nvGrpSpPr>
        <p:grpSpPr>
          <a:xfrm>
            <a:off x="9374286" y="2266433"/>
            <a:ext cx="7197053" cy="3266926"/>
            <a:chOff x="0" y="-47625"/>
            <a:chExt cx="1895520" cy="860425"/>
          </a:xfrm>
        </p:grpSpPr>
        <p:sp>
          <p:nvSpPr>
            <p:cNvPr id="262" name="Google Shape;262;p40"/>
            <p:cNvSpPr/>
            <p:nvPr/>
          </p:nvSpPr>
          <p:spPr>
            <a:xfrm>
              <a:off x="0" y="0"/>
              <a:ext cx="1895520" cy="406400"/>
            </a:xfrm>
            <a:custGeom>
              <a:avLst/>
              <a:gdLst/>
              <a:ahLst/>
              <a:cxnLst/>
              <a:rect l="l" t="t" r="r" b="b"/>
              <a:pathLst>
                <a:path w="1895520" h="406400" extrusionOk="0">
                  <a:moveTo>
                    <a:pt x="0" y="0"/>
                  </a:moveTo>
                  <a:lnTo>
                    <a:pt x="1895520" y="0"/>
                  </a:lnTo>
                  <a:lnTo>
                    <a:pt x="1895520" y="406400"/>
                  </a:lnTo>
                  <a:lnTo>
                    <a:pt x="0" y="406400"/>
                  </a:lnTo>
                  <a:close/>
                </a:path>
              </a:pathLst>
            </a:custGeom>
            <a:solidFill>
              <a:srgbClr val="EEEAE3"/>
            </a:solidFill>
            <a:ln>
              <a:noFill/>
            </a:ln>
          </p:spPr>
          <p:txBody>
            <a:bodyPr/>
            <a:lstStyle/>
            <a:p>
              <a:endParaRPr lang="en-SG"/>
            </a:p>
          </p:txBody>
        </p:sp>
        <p:sp>
          <p:nvSpPr>
            <p:cNvPr id="263" name="Google Shape;263;p4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64" name="Google Shape;264;p40"/>
          <p:cNvPicPr preferRelativeResize="0"/>
          <p:nvPr/>
        </p:nvPicPr>
        <p:blipFill rotWithShape="1">
          <a:blip r:embed="rId4">
            <a:alphaModFix/>
          </a:blip>
          <a:srcRect/>
          <a:stretch/>
        </p:blipFill>
        <p:spPr>
          <a:xfrm>
            <a:off x="9664324" y="2997302"/>
            <a:ext cx="8358976" cy="5443312"/>
          </a:xfrm>
          <a:prstGeom prst="rect">
            <a:avLst/>
          </a:prstGeom>
          <a:noFill/>
          <a:ln>
            <a:noFill/>
          </a:ln>
        </p:spPr>
      </p:pic>
      <p:pic>
        <p:nvPicPr>
          <p:cNvPr id="265" name="Google Shape;265;p40"/>
          <p:cNvPicPr preferRelativeResize="0"/>
          <p:nvPr/>
        </p:nvPicPr>
        <p:blipFill rotWithShape="1">
          <a:blip r:embed="rId5">
            <a:alphaModFix/>
          </a:blip>
          <a:srcRect b="53356"/>
          <a:stretch/>
        </p:blipFill>
        <p:spPr>
          <a:xfrm>
            <a:off x="619663" y="2997302"/>
            <a:ext cx="8715081" cy="5443299"/>
          </a:xfrm>
          <a:prstGeom prst="rect">
            <a:avLst/>
          </a:prstGeom>
          <a:noFill/>
          <a:ln>
            <a:noFill/>
          </a:ln>
        </p:spPr>
      </p:pic>
      <p:sp>
        <p:nvSpPr>
          <p:cNvPr id="267" name="Google Shape;267;p40"/>
          <p:cNvSpPr/>
          <p:nvPr/>
        </p:nvSpPr>
        <p:spPr>
          <a:xfrm>
            <a:off x="3480950" y="2993652"/>
            <a:ext cx="2992500" cy="895800"/>
          </a:xfrm>
          <a:prstGeom prst="rect">
            <a:avLst/>
          </a:prstGeom>
          <a:noFill/>
          <a:ln w="76200" cap="flat" cmpd="sng">
            <a:solidFill>
              <a:srgbClr val="2B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40"/>
          <p:cNvSpPr/>
          <p:nvPr/>
        </p:nvSpPr>
        <p:spPr>
          <a:xfrm>
            <a:off x="-13950" y="0"/>
            <a:ext cx="42732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69" name="Google Shape;269;p40"/>
          <p:cNvSpPr/>
          <p:nvPr/>
        </p:nvSpPr>
        <p:spPr>
          <a:xfrm>
            <a:off x="4259300" y="0"/>
            <a:ext cx="4429500" cy="446100"/>
          </a:xfrm>
          <a:prstGeom prst="rect">
            <a:avLst/>
          </a:prstGeom>
          <a:solidFill>
            <a:srgbClr val="78634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70" name="Google Shape;270;p40"/>
          <p:cNvSpPr/>
          <p:nvPr/>
        </p:nvSpPr>
        <p:spPr>
          <a:xfrm>
            <a:off x="8642900" y="0"/>
            <a:ext cx="46146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271" name="Google Shape;271;p40"/>
          <p:cNvSpPr/>
          <p:nvPr/>
        </p:nvSpPr>
        <p:spPr>
          <a:xfrm>
            <a:off x="13257500" y="0"/>
            <a:ext cx="50304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pic>
        <p:nvPicPr>
          <p:cNvPr id="3" name="Graphic 2" descr="Marker with solid fill">
            <a:extLst>
              <a:ext uri="{FF2B5EF4-FFF2-40B4-BE49-F238E27FC236}">
                <a16:creationId xmlns:a16="http://schemas.microsoft.com/office/drawing/2014/main" id="{D699EC64-B47E-0242-776D-C1B5A26659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388627" y="6673993"/>
            <a:ext cx="704287" cy="704287"/>
          </a:xfrm>
          <a:prstGeom prst="rect">
            <a:avLst/>
          </a:prstGeom>
        </p:spPr>
      </p:pic>
      <p:sp>
        <p:nvSpPr>
          <p:cNvPr id="5" name="Google Shape;272;p40">
            <a:extLst>
              <a:ext uri="{FF2B5EF4-FFF2-40B4-BE49-F238E27FC236}">
                <a16:creationId xmlns:a16="http://schemas.microsoft.com/office/drawing/2014/main" id="{6B3E4BB7-FF10-A08D-781C-319CF51A98FF}"/>
              </a:ext>
            </a:extLst>
          </p:cNvPr>
          <p:cNvSpPr/>
          <p:nvPr/>
        </p:nvSpPr>
        <p:spPr>
          <a:xfrm>
            <a:off x="13877841" y="6473328"/>
            <a:ext cx="1800000" cy="1800000"/>
          </a:xfrm>
          <a:prstGeom prst="ellipse">
            <a:avLst/>
          </a:prstGeom>
          <a:solidFill>
            <a:srgbClr val="FF0000">
              <a:alpha val="20000"/>
            </a:srgbClr>
          </a:solidFill>
          <a:ln w="38100" cap="flat" cmpd="sng">
            <a:solidFill>
              <a:srgbClr val="FF0000"/>
            </a:solidFill>
            <a:prstDash val="sys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66" name="Google Shape;266;p40"/>
          <p:cNvSpPr txBox="1"/>
          <p:nvPr/>
        </p:nvSpPr>
        <p:spPr>
          <a:xfrm>
            <a:off x="14735995" y="7492829"/>
            <a:ext cx="2896200" cy="4461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libri"/>
                <a:ea typeface="Calibri"/>
                <a:cs typeface="Calibri"/>
                <a:sym typeface="Calibri"/>
              </a:rPr>
              <a:t>Central Business District</a:t>
            </a:r>
            <a:endParaRPr sz="2000" b="1" i="0" u="none" strike="noStrike" cap="none" dirty="0">
              <a:solidFill>
                <a:srgbClr val="000000"/>
              </a:solidFill>
              <a:latin typeface="Calibri"/>
              <a:ea typeface="Calibri"/>
              <a:cs typeface="Calibri"/>
              <a:sym typeface="Calibri"/>
            </a:endParaRPr>
          </a:p>
        </p:txBody>
      </p:sp>
      <p:sp>
        <p:nvSpPr>
          <p:cNvPr id="13" name="Google Shape;229;g244067d1620_5_31">
            <a:extLst>
              <a:ext uri="{FF2B5EF4-FFF2-40B4-BE49-F238E27FC236}">
                <a16:creationId xmlns:a16="http://schemas.microsoft.com/office/drawing/2014/main" id="{26EDEDF7-4C45-24B6-0089-43D277D74468}"/>
              </a:ext>
            </a:extLst>
          </p:cNvPr>
          <p:cNvSpPr txBox="1"/>
          <p:nvPr/>
        </p:nvSpPr>
        <p:spPr>
          <a:xfrm>
            <a:off x="240631" y="8841235"/>
            <a:ext cx="13845000" cy="1046410"/>
          </a:xfrm>
          <a:prstGeom prst="rect">
            <a:avLst/>
          </a:prstGeom>
          <a:noFill/>
          <a:ln>
            <a:noFill/>
          </a:ln>
        </p:spPr>
        <p:txBody>
          <a:bodyPr spcFirstLastPara="1" wrap="square" lIns="91425" tIns="91425" rIns="91425" bIns="91425" anchor="t" anchorCtr="0">
            <a:spAutoFit/>
          </a:bodyPr>
          <a:lstStyle/>
          <a:p>
            <a:pPr>
              <a:buSzPts val="1400"/>
            </a:pPr>
            <a:r>
              <a:rPr lang="en-US" b="1" i="1" u="none" strike="noStrike" cap="none" dirty="0">
                <a:solidFill>
                  <a:srgbClr val="70624E"/>
                </a:solidFill>
                <a:latin typeface="MuktaMahee ExtraBold"/>
                <a:ea typeface="MuktaMahee ExtraBold"/>
                <a:cs typeface="MuktaMahee ExtraBold"/>
                <a:sym typeface="Mukta Mahee ExtraBold"/>
              </a:rPr>
              <a:t>Source: </a:t>
            </a:r>
            <a:endParaRPr lang="en-US" i="1" dirty="0">
              <a:solidFill>
                <a:schemeClr val="tx1"/>
              </a:solidFill>
              <a:latin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i="1" dirty="0">
                <a:solidFill>
                  <a:schemeClr val="tx1"/>
                </a:solidFill>
              </a:rPr>
              <a:t>https://dr.ntu.edu.sg/handle/10356/147773</a:t>
            </a:r>
          </a:p>
          <a:p>
            <a:pPr marL="0" lvl="0" indent="0" algn="l" rtl="0">
              <a:lnSpc>
                <a:spcPct val="100000"/>
              </a:lnSpc>
              <a:spcBef>
                <a:spcPts val="0"/>
              </a:spcBef>
              <a:spcAft>
                <a:spcPts val="0"/>
              </a:spcAft>
              <a:buSzPts val="1100"/>
              <a:buNone/>
            </a:pPr>
            <a:r>
              <a:rPr lang="en-US" i="1" dirty="0">
                <a:solidFill>
                  <a:schemeClr val="tx1"/>
                </a:solidFill>
              </a:rPr>
              <a:t>https://www.mingproperty.sg/singapore-district-code/</a:t>
            </a:r>
          </a:p>
          <a:p>
            <a:pPr marL="0" lvl="0" indent="0" algn="l" rtl="0">
              <a:lnSpc>
                <a:spcPct val="100000"/>
              </a:lnSpc>
              <a:spcBef>
                <a:spcPts val="0"/>
              </a:spcBef>
              <a:spcAft>
                <a:spcPts val="0"/>
              </a:spcAft>
              <a:buSzPts val="1100"/>
              <a:buNone/>
            </a:pPr>
            <a:r>
              <a:rPr lang="en-US" i="1" dirty="0">
                <a:solidFill>
                  <a:schemeClr val="tx1"/>
                </a:solidFill>
              </a:rPr>
              <a:t>https://blog.moneysmart.sg/property/rent-</a:t>
            </a:r>
            <a:r>
              <a:rPr lang="en-US" i="1" dirty="0" err="1">
                <a:solidFill>
                  <a:schemeClr val="tx1"/>
                </a:solidFill>
              </a:rPr>
              <a:t>singapore</a:t>
            </a:r>
            <a:r>
              <a:rPr lang="en-US" i="1" dirty="0">
                <a:solidFill>
                  <a:schemeClr val="tx1"/>
                </a:solidFill>
              </a:rPr>
              <a:t>-cost-guide/</a:t>
            </a:r>
          </a:p>
        </p:txBody>
      </p:sp>
      <p:cxnSp>
        <p:nvCxnSpPr>
          <p:cNvPr id="8" name="Straight Arrow Connector 7">
            <a:extLst>
              <a:ext uri="{FF2B5EF4-FFF2-40B4-BE49-F238E27FC236}">
                <a16:creationId xmlns:a16="http://schemas.microsoft.com/office/drawing/2014/main" id="{3A186B55-8083-EE47-9C2E-A80DA712402C}"/>
              </a:ext>
            </a:extLst>
          </p:cNvPr>
          <p:cNvCxnSpPr>
            <a:cxnSpLocks/>
          </p:cNvCxnSpPr>
          <p:nvPr/>
        </p:nvCxnSpPr>
        <p:spPr>
          <a:xfrm>
            <a:off x="13932596" y="7074627"/>
            <a:ext cx="748816" cy="29855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g244067d1620_5_24"/>
          <p:cNvPicPr preferRelativeResize="0"/>
          <p:nvPr/>
        </p:nvPicPr>
        <p:blipFill rotWithShape="1">
          <a:blip r:embed="rId3">
            <a:alphaModFix amt="20000"/>
          </a:blip>
          <a:srcRect l="66402" t="58041"/>
          <a:stretch/>
        </p:blipFill>
        <p:spPr>
          <a:xfrm>
            <a:off x="12143575" y="5970900"/>
            <a:ext cx="6144427" cy="4316101"/>
          </a:xfrm>
          <a:prstGeom prst="rect">
            <a:avLst/>
          </a:prstGeom>
          <a:noFill/>
          <a:ln>
            <a:noFill/>
          </a:ln>
        </p:spPr>
      </p:pic>
      <p:sp>
        <p:nvSpPr>
          <p:cNvPr id="278" name="Google Shape;278;g244067d1620_5_24"/>
          <p:cNvSpPr/>
          <p:nvPr/>
        </p:nvSpPr>
        <p:spPr>
          <a:xfrm>
            <a:off x="-13950" y="0"/>
            <a:ext cx="42732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79" name="Google Shape;279;g244067d1620_5_24"/>
          <p:cNvSpPr/>
          <p:nvPr/>
        </p:nvSpPr>
        <p:spPr>
          <a:xfrm>
            <a:off x="4259300" y="0"/>
            <a:ext cx="4429500" cy="446100"/>
          </a:xfrm>
          <a:prstGeom prst="rect">
            <a:avLst/>
          </a:prstGeom>
          <a:solidFill>
            <a:srgbClr val="CCCC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80" name="Google Shape;280;g244067d1620_5_24"/>
          <p:cNvSpPr/>
          <p:nvPr/>
        </p:nvSpPr>
        <p:spPr>
          <a:xfrm>
            <a:off x="8642900" y="0"/>
            <a:ext cx="4614600" cy="446100"/>
          </a:xfrm>
          <a:prstGeom prst="rect">
            <a:avLst/>
          </a:prstGeom>
          <a:solidFill>
            <a:srgbClr val="78634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281" name="Google Shape;281;g244067d1620_5_24"/>
          <p:cNvSpPr/>
          <p:nvPr/>
        </p:nvSpPr>
        <p:spPr>
          <a:xfrm>
            <a:off x="13257500" y="0"/>
            <a:ext cx="50304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sp>
        <p:nvSpPr>
          <p:cNvPr id="282" name="Google Shape;282;g244067d1620_5_24"/>
          <p:cNvSpPr txBox="1"/>
          <p:nvPr/>
        </p:nvSpPr>
        <p:spPr>
          <a:xfrm>
            <a:off x="12948800" y="5471500"/>
            <a:ext cx="56478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
        <p:nvSpPr>
          <p:cNvPr id="284" name="Google Shape;284;g244067d1620_5_24"/>
          <p:cNvSpPr txBox="1"/>
          <p:nvPr/>
        </p:nvSpPr>
        <p:spPr>
          <a:xfrm>
            <a:off x="411407" y="659900"/>
            <a:ext cx="17634000" cy="9081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900" b="1" i="0" u="none" strike="noStrike" cap="none">
                <a:solidFill>
                  <a:srgbClr val="70624E"/>
                </a:solidFill>
                <a:latin typeface="MuktaMahee ExtraBold"/>
                <a:ea typeface="MuktaMahee ExtraBold"/>
                <a:cs typeface="MuktaMahee ExtraBold"/>
                <a:sym typeface="Mukta Mahee ExtraBold"/>
              </a:rPr>
              <a:t>Flats located near the Mall have a higher resale price</a:t>
            </a:r>
            <a:endParaRPr sz="5900" b="0" i="0" u="none" strike="noStrike" cap="none">
              <a:solidFill>
                <a:srgbClr val="000000"/>
              </a:solidFill>
              <a:latin typeface="Arial"/>
              <a:ea typeface="Arial"/>
              <a:cs typeface="Arial"/>
              <a:sym typeface="Arial"/>
            </a:endParaRPr>
          </a:p>
        </p:txBody>
      </p:sp>
      <p:sp>
        <p:nvSpPr>
          <p:cNvPr id="285" name="Google Shape;285;g244067d1620_5_24"/>
          <p:cNvSpPr txBox="1"/>
          <p:nvPr/>
        </p:nvSpPr>
        <p:spPr>
          <a:xfrm>
            <a:off x="12914600" y="6030058"/>
            <a:ext cx="4444800" cy="18837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Potential homeowners looking for relatively cheaper resale flats, but want to have a mall nearby, should avoid Changi</a:t>
            </a:r>
            <a:endParaRPr/>
          </a:p>
        </p:txBody>
      </p:sp>
      <p:grpSp>
        <p:nvGrpSpPr>
          <p:cNvPr id="5" name="Group 4">
            <a:extLst>
              <a:ext uri="{FF2B5EF4-FFF2-40B4-BE49-F238E27FC236}">
                <a16:creationId xmlns:a16="http://schemas.microsoft.com/office/drawing/2014/main" id="{BF30B6DC-F6F2-2B92-760B-E10E40A59792}"/>
              </a:ext>
            </a:extLst>
          </p:cNvPr>
          <p:cNvGrpSpPr/>
          <p:nvPr/>
        </p:nvGrpSpPr>
        <p:grpSpPr>
          <a:xfrm>
            <a:off x="745489" y="1900640"/>
            <a:ext cx="12003607" cy="7726460"/>
            <a:chOff x="-789663" y="1098810"/>
            <a:chExt cx="12003607" cy="7726460"/>
          </a:xfrm>
        </p:grpSpPr>
        <p:sp>
          <p:nvSpPr>
            <p:cNvPr id="287" name="Google Shape;287;g244067d1620_5_24"/>
            <p:cNvSpPr txBox="1"/>
            <p:nvPr/>
          </p:nvSpPr>
          <p:spPr>
            <a:xfrm>
              <a:off x="6616355" y="8388830"/>
              <a:ext cx="5614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(m)</a:t>
              </a:r>
              <a:endParaRPr dirty="0"/>
            </a:p>
          </p:txBody>
        </p:sp>
        <p:grpSp>
          <p:nvGrpSpPr>
            <p:cNvPr id="4" name="Group 3">
              <a:extLst>
                <a:ext uri="{FF2B5EF4-FFF2-40B4-BE49-F238E27FC236}">
                  <a16:creationId xmlns:a16="http://schemas.microsoft.com/office/drawing/2014/main" id="{AF55528C-5A8B-54D2-A16C-296DDB7B196E}"/>
                </a:ext>
              </a:extLst>
            </p:cNvPr>
            <p:cNvGrpSpPr/>
            <p:nvPr/>
          </p:nvGrpSpPr>
          <p:grpSpPr>
            <a:xfrm>
              <a:off x="-789663" y="1098810"/>
              <a:ext cx="12003607" cy="7726460"/>
              <a:chOff x="693234" y="1900640"/>
              <a:chExt cx="12003607" cy="7726460"/>
            </a:xfrm>
          </p:grpSpPr>
          <p:pic>
            <p:nvPicPr>
              <p:cNvPr id="3" name="Picture 2" descr="A blue and yellow line&#10;&#10;Description automatically generated">
                <a:extLst>
                  <a:ext uri="{FF2B5EF4-FFF2-40B4-BE49-F238E27FC236}">
                    <a16:creationId xmlns:a16="http://schemas.microsoft.com/office/drawing/2014/main" id="{A8ACA149-127A-00E1-E9D4-C45FA1A38839}"/>
                  </a:ext>
                </a:extLst>
              </p:cNvPr>
              <p:cNvPicPr>
                <a:picLocks noChangeAspect="1"/>
              </p:cNvPicPr>
              <p:nvPr/>
            </p:nvPicPr>
            <p:blipFill>
              <a:blip r:embed="rId4"/>
              <a:stretch>
                <a:fillRect/>
              </a:stretch>
            </p:blipFill>
            <p:spPr>
              <a:xfrm>
                <a:off x="693234" y="1900640"/>
                <a:ext cx="12003607" cy="7726460"/>
              </a:xfrm>
              <a:prstGeom prst="rect">
                <a:avLst/>
              </a:prstGeom>
            </p:spPr>
          </p:pic>
          <p:sp>
            <p:nvSpPr>
              <p:cNvPr id="286" name="Google Shape;286;g244067d1620_5_24"/>
              <p:cNvSpPr txBox="1"/>
              <p:nvPr/>
            </p:nvSpPr>
            <p:spPr>
              <a:xfrm rot="-5400000">
                <a:off x="694335" y="4632502"/>
                <a:ext cx="446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t>
                </a:r>
                <a:endParaRPr dirty="0"/>
              </a:p>
            </p:txBody>
          </p:sp>
          <p:sp>
            <p:nvSpPr>
              <p:cNvPr id="288" name="Google Shape;288;g244067d1620_5_24"/>
              <p:cNvSpPr txBox="1"/>
              <p:nvPr/>
            </p:nvSpPr>
            <p:spPr>
              <a:xfrm>
                <a:off x="1043563" y="1928786"/>
                <a:ext cx="1418189" cy="369332"/>
              </a:xfrm>
              <a:prstGeom prst="rect">
                <a:avLst/>
              </a:prstGeom>
              <a:solidFill>
                <a:srgbClr val="EF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grpSp>
      </p:grpSp>
      <p:sp>
        <p:nvSpPr>
          <p:cNvPr id="289" name="Google Shape;289;g244067d1620_5_24"/>
          <p:cNvSpPr txBox="1"/>
          <p:nvPr/>
        </p:nvSpPr>
        <p:spPr>
          <a:xfrm>
            <a:off x="11482818" y="6683750"/>
            <a:ext cx="1061679" cy="668267"/>
          </a:xfrm>
          <a:prstGeom prst="rect">
            <a:avLst/>
          </a:prstGeom>
          <a:solidFill>
            <a:srgbClr val="EAF1D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Changi</a:t>
            </a:r>
            <a:endParaRPr/>
          </a:p>
        </p:txBody>
      </p:sp>
      <p:sp>
        <p:nvSpPr>
          <p:cNvPr id="290" name="Google Shape;290;g244067d1620_5_24"/>
          <p:cNvSpPr/>
          <p:nvPr/>
        </p:nvSpPr>
        <p:spPr>
          <a:xfrm>
            <a:off x="11544323" y="7365945"/>
            <a:ext cx="1000174" cy="970943"/>
          </a:xfrm>
          <a:prstGeom prst="ellipse">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6"/>
          <p:cNvPicPr preferRelativeResize="0"/>
          <p:nvPr/>
        </p:nvPicPr>
        <p:blipFill rotWithShape="1">
          <a:blip r:embed="rId3">
            <a:alphaModFix amt="20000"/>
          </a:blip>
          <a:srcRect l="66402" t="58042"/>
          <a:stretch/>
        </p:blipFill>
        <p:spPr>
          <a:xfrm>
            <a:off x="12139142" y="5967261"/>
            <a:ext cx="6144427" cy="4316101"/>
          </a:xfrm>
          <a:prstGeom prst="rect">
            <a:avLst/>
          </a:prstGeom>
          <a:noFill/>
          <a:ln>
            <a:noFill/>
          </a:ln>
        </p:spPr>
      </p:pic>
      <p:sp>
        <p:nvSpPr>
          <p:cNvPr id="296" name="Google Shape;296;p6"/>
          <p:cNvSpPr txBox="1"/>
          <p:nvPr/>
        </p:nvSpPr>
        <p:spPr>
          <a:xfrm>
            <a:off x="962525" y="642799"/>
            <a:ext cx="16555500" cy="846600"/>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500" b="1" i="0" u="none" strike="noStrike" cap="none">
                <a:solidFill>
                  <a:srgbClr val="70624E"/>
                </a:solidFill>
                <a:latin typeface="MuktaMahee ExtraBold"/>
                <a:ea typeface="MuktaMahee ExtraBold"/>
                <a:cs typeface="MuktaMahee ExtraBold"/>
                <a:sym typeface="Mukta Mahee ExtraBold"/>
              </a:rPr>
              <a:t>Flats located near the MRT have a higher resale price</a:t>
            </a:r>
            <a:endParaRPr sz="5500" b="0" i="0" u="none" strike="noStrike" cap="none">
              <a:solidFill>
                <a:srgbClr val="000000"/>
              </a:solidFill>
              <a:latin typeface="Arial"/>
              <a:ea typeface="Arial"/>
              <a:cs typeface="Arial"/>
              <a:sym typeface="Arial"/>
            </a:endParaRPr>
          </a:p>
        </p:txBody>
      </p:sp>
      <p:sp>
        <p:nvSpPr>
          <p:cNvPr id="297" name="Google Shape;297;p6"/>
          <p:cNvSpPr/>
          <p:nvPr/>
        </p:nvSpPr>
        <p:spPr>
          <a:xfrm>
            <a:off x="-13950" y="0"/>
            <a:ext cx="42732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FLAT ATTRIBUTES</a:t>
            </a:r>
            <a:endParaRPr sz="1400" b="1" i="0" u="none" strike="noStrike" cap="none">
              <a:solidFill>
                <a:schemeClr val="lt1"/>
              </a:solidFill>
              <a:latin typeface="Calibri"/>
              <a:ea typeface="Calibri"/>
              <a:cs typeface="Calibri"/>
              <a:sym typeface="Calibri"/>
            </a:endParaRPr>
          </a:p>
        </p:txBody>
      </p:sp>
      <p:sp>
        <p:nvSpPr>
          <p:cNvPr id="298" name="Google Shape;298;p6"/>
          <p:cNvSpPr/>
          <p:nvPr/>
        </p:nvSpPr>
        <p:spPr>
          <a:xfrm>
            <a:off x="4259300" y="0"/>
            <a:ext cx="44295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LOCATION</a:t>
            </a:r>
            <a:endParaRPr sz="1400" b="1" i="0" u="none" strike="noStrike" cap="none">
              <a:solidFill>
                <a:schemeClr val="lt1"/>
              </a:solidFill>
              <a:latin typeface="Calibri"/>
              <a:ea typeface="Calibri"/>
              <a:cs typeface="Calibri"/>
              <a:sym typeface="Calibri"/>
            </a:endParaRPr>
          </a:p>
        </p:txBody>
      </p:sp>
      <p:sp>
        <p:nvSpPr>
          <p:cNvPr id="299" name="Google Shape;299;p6"/>
          <p:cNvSpPr/>
          <p:nvPr/>
        </p:nvSpPr>
        <p:spPr>
          <a:xfrm>
            <a:off x="8642900" y="0"/>
            <a:ext cx="4614600" cy="4461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AMENITIES</a:t>
            </a:r>
            <a:endParaRPr sz="1400" b="1" i="0" u="none" strike="noStrike" cap="none">
              <a:solidFill>
                <a:schemeClr val="lt1"/>
              </a:solidFill>
              <a:latin typeface="Calibri"/>
              <a:ea typeface="Calibri"/>
              <a:cs typeface="Calibri"/>
              <a:sym typeface="Calibri"/>
            </a:endParaRPr>
          </a:p>
        </p:txBody>
      </p:sp>
      <p:sp>
        <p:nvSpPr>
          <p:cNvPr id="300" name="Google Shape;300;p6"/>
          <p:cNvSpPr/>
          <p:nvPr/>
        </p:nvSpPr>
        <p:spPr>
          <a:xfrm>
            <a:off x="13257500" y="0"/>
            <a:ext cx="5030400" cy="446100"/>
          </a:xfrm>
          <a:prstGeom prst="rect">
            <a:avLst/>
          </a:prstGeom>
          <a:solidFill>
            <a:srgbClr val="70624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Calibri"/>
                <a:ea typeface="Calibri"/>
                <a:cs typeface="Calibri"/>
                <a:sym typeface="Calibri"/>
              </a:rPr>
              <a:t>ACCESSIBILITY</a:t>
            </a:r>
            <a:endParaRPr sz="1400" b="1" i="0" u="none" strike="noStrike" cap="none">
              <a:solidFill>
                <a:schemeClr val="lt1"/>
              </a:solidFill>
              <a:latin typeface="Calibri"/>
              <a:ea typeface="Calibri"/>
              <a:cs typeface="Calibri"/>
              <a:sym typeface="Calibri"/>
            </a:endParaRPr>
          </a:p>
        </p:txBody>
      </p:sp>
      <p:sp>
        <p:nvSpPr>
          <p:cNvPr id="301" name="Google Shape;301;p6"/>
          <p:cNvSpPr txBox="1"/>
          <p:nvPr/>
        </p:nvSpPr>
        <p:spPr>
          <a:xfrm>
            <a:off x="13257500" y="1166400"/>
            <a:ext cx="30000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
        <p:nvSpPr>
          <p:cNvPr id="302" name="Google Shape;302;p6"/>
          <p:cNvSpPr txBox="1"/>
          <p:nvPr/>
        </p:nvSpPr>
        <p:spPr>
          <a:xfrm>
            <a:off x="13558050" y="517890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
          <p:cNvSpPr txBox="1"/>
          <p:nvPr/>
        </p:nvSpPr>
        <p:spPr>
          <a:xfrm>
            <a:off x="12535100" y="6241611"/>
            <a:ext cx="4444800" cy="18837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Potential homeowners looking for relatively cheaper resale flats, but want to have a MRT nearby, should avoid Changi</a:t>
            </a:r>
            <a:endParaRPr/>
          </a:p>
        </p:txBody>
      </p:sp>
      <p:grpSp>
        <p:nvGrpSpPr>
          <p:cNvPr id="8" name="Group 7">
            <a:extLst>
              <a:ext uri="{FF2B5EF4-FFF2-40B4-BE49-F238E27FC236}">
                <a16:creationId xmlns:a16="http://schemas.microsoft.com/office/drawing/2014/main" id="{046248F9-1CB2-8AE8-277A-7DB53557A65E}"/>
              </a:ext>
            </a:extLst>
          </p:cNvPr>
          <p:cNvGrpSpPr/>
          <p:nvPr/>
        </p:nvGrpSpPr>
        <p:grpSpPr>
          <a:xfrm>
            <a:off x="518537" y="1925927"/>
            <a:ext cx="11911025" cy="7666867"/>
            <a:chOff x="562480" y="1875408"/>
            <a:chExt cx="11911025" cy="7666867"/>
          </a:xfrm>
        </p:grpSpPr>
        <p:grpSp>
          <p:nvGrpSpPr>
            <p:cNvPr id="7" name="Group 6">
              <a:extLst>
                <a:ext uri="{FF2B5EF4-FFF2-40B4-BE49-F238E27FC236}">
                  <a16:creationId xmlns:a16="http://schemas.microsoft.com/office/drawing/2014/main" id="{8C2A649A-32D1-6C24-F98F-9DAA99540D25}"/>
                </a:ext>
              </a:extLst>
            </p:cNvPr>
            <p:cNvGrpSpPr/>
            <p:nvPr/>
          </p:nvGrpSpPr>
          <p:grpSpPr>
            <a:xfrm>
              <a:off x="562480" y="1875408"/>
              <a:ext cx="11911025" cy="7666867"/>
              <a:chOff x="562480" y="1875408"/>
              <a:chExt cx="11911025" cy="7666867"/>
            </a:xfrm>
          </p:grpSpPr>
          <p:pic>
            <p:nvPicPr>
              <p:cNvPr id="5" name="Picture 4" descr="A blue and yellow line&#10;&#10;Description automatically generated">
                <a:extLst>
                  <a:ext uri="{FF2B5EF4-FFF2-40B4-BE49-F238E27FC236}">
                    <a16:creationId xmlns:a16="http://schemas.microsoft.com/office/drawing/2014/main" id="{6ADF661F-5A3E-EC4E-EEF9-EDB8BDEC20C2}"/>
                  </a:ext>
                </a:extLst>
              </p:cNvPr>
              <p:cNvPicPr>
                <a:picLocks noChangeAspect="1"/>
              </p:cNvPicPr>
              <p:nvPr/>
            </p:nvPicPr>
            <p:blipFill>
              <a:blip r:embed="rId4"/>
              <a:stretch>
                <a:fillRect/>
              </a:stretch>
            </p:blipFill>
            <p:spPr>
              <a:xfrm>
                <a:off x="562480" y="1875408"/>
                <a:ext cx="11911025" cy="7666867"/>
              </a:xfrm>
              <a:prstGeom prst="rect">
                <a:avLst/>
              </a:prstGeom>
            </p:spPr>
          </p:pic>
          <p:sp>
            <p:nvSpPr>
              <p:cNvPr id="305" name="Google Shape;305;p6"/>
              <p:cNvSpPr txBox="1"/>
              <p:nvPr/>
            </p:nvSpPr>
            <p:spPr>
              <a:xfrm>
                <a:off x="896157" y="1921518"/>
                <a:ext cx="1418189" cy="369332"/>
              </a:xfrm>
              <a:prstGeom prst="rect">
                <a:avLst/>
              </a:prstGeom>
              <a:solidFill>
                <a:srgbClr val="EE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sp>
            <p:nvSpPr>
              <p:cNvPr id="306" name="Google Shape;306;p6"/>
              <p:cNvSpPr txBox="1"/>
              <p:nvPr/>
            </p:nvSpPr>
            <p:spPr>
              <a:xfrm rot="-5400000">
                <a:off x="561110" y="4563419"/>
                <a:ext cx="446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dirty="0"/>
              </a:p>
            </p:txBody>
          </p:sp>
        </p:grpSp>
        <p:sp>
          <p:nvSpPr>
            <p:cNvPr id="307" name="Google Shape;307;p6"/>
            <p:cNvSpPr txBox="1"/>
            <p:nvPr/>
          </p:nvSpPr>
          <p:spPr>
            <a:xfrm>
              <a:off x="7890040" y="9098021"/>
              <a:ext cx="56147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(m)</a:t>
              </a:r>
              <a:endParaRPr sz="1800" dirty="0"/>
            </a:p>
          </p:txBody>
        </p:sp>
      </p:grpSp>
      <p:sp>
        <p:nvSpPr>
          <p:cNvPr id="308" name="Google Shape;308;p6"/>
          <p:cNvSpPr/>
          <p:nvPr/>
        </p:nvSpPr>
        <p:spPr>
          <a:xfrm>
            <a:off x="11208771" y="7351168"/>
            <a:ext cx="1000174" cy="970943"/>
          </a:xfrm>
          <a:prstGeom prst="ellipse">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9" name="Google Shape;309;p6"/>
          <p:cNvSpPr txBox="1"/>
          <p:nvPr/>
        </p:nvSpPr>
        <p:spPr>
          <a:xfrm>
            <a:off x="11131560" y="6585965"/>
            <a:ext cx="1061679" cy="668267"/>
          </a:xfrm>
          <a:prstGeom prst="rect">
            <a:avLst/>
          </a:prstGeom>
          <a:solidFill>
            <a:srgbClr val="EAF1D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Changi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p:nvPr/>
        </p:nvSpPr>
        <p:spPr>
          <a:xfrm>
            <a:off x="0" y="2955851"/>
            <a:ext cx="18288000" cy="3317358"/>
          </a:xfrm>
          <a:custGeom>
            <a:avLst/>
            <a:gdLst/>
            <a:ahLst/>
            <a:cxnLst/>
            <a:rect l="l" t="t" r="r" b="b"/>
            <a:pathLst>
              <a:path w="3819716" h="1597706" extrusionOk="0">
                <a:moveTo>
                  <a:pt x="0" y="0"/>
                </a:moveTo>
                <a:lnTo>
                  <a:pt x="3819716" y="0"/>
                </a:lnTo>
                <a:lnTo>
                  <a:pt x="3819716" y="1597706"/>
                </a:lnTo>
                <a:lnTo>
                  <a:pt x="0" y="1597706"/>
                </a:lnTo>
                <a:close/>
              </a:path>
            </a:pathLst>
          </a:custGeom>
          <a:solidFill>
            <a:srgbClr val="DFD5C9"/>
          </a:solidFill>
          <a:ln>
            <a:noFill/>
          </a:ln>
        </p:spPr>
        <p:txBody>
          <a:bodyPr/>
          <a:lstStyle/>
          <a:p>
            <a:endParaRPr lang="en-SG"/>
          </a:p>
        </p:txBody>
      </p:sp>
      <p:sp>
        <p:nvSpPr>
          <p:cNvPr id="315" name="Google Shape;315;p45"/>
          <p:cNvSpPr txBox="1"/>
          <p:nvPr/>
        </p:nvSpPr>
        <p:spPr>
          <a:xfrm>
            <a:off x="1052025" y="148855"/>
            <a:ext cx="16529400" cy="2643288"/>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dirty="0">
                <a:solidFill>
                  <a:srgbClr val="70624E"/>
                </a:solidFill>
                <a:latin typeface="MuktaMahee ExtraBold"/>
                <a:ea typeface="MuktaMahee ExtraBold"/>
                <a:cs typeface="MuktaMahee ExtraBold"/>
                <a:sym typeface="Mukta Mahee ExtraBold"/>
              </a:rPr>
              <a:t>9 Final Features Affecting </a:t>
            </a:r>
            <a:endParaRPr sz="7737" b="1" i="0" u="none" strike="noStrike" cap="none" dirty="0">
              <a:solidFill>
                <a:srgbClr val="70624E"/>
              </a:solidFill>
              <a:latin typeface="MuktaMahee ExtraBold"/>
              <a:ea typeface="MuktaMahee ExtraBold"/>
              <a:cs typeface="MuktaMahee ExtraBold"/>
              <a:sym typeface="Mukta Mahee ExtraBold"/>
            </a:endParaRPr>
          </a:p>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dirty="0">
                <a:solidFill>
                  <a:srgbClr val="70624E"/>
                </a:solidFill>
                <a:latin typeface="MuktaMahee ExtraBold"/>
                <a:ea typeface="MuktaMahee ExtraBold"/>
                <a:cs typeface="MuktaMahee ExtraBold"/>
                <a:sym typeface="Mukta Mahee ExtraBold"/>
              </a:rPr>
              <a:t>Resale Price</a:t>
            </a:r>
            <a:endParaRPr sz="1400" b="0" i="0" u="none" strike="noStrike" cap="none" dirty="0">
              <a:solidFill>
                <a:srgbClr val="000000"/>
              </a:solidFill>
              <a:latin typeface="Arial"/>
              <a:ea typeface="Arial"/>
              <a:cs typeface="Arial"/>
              <a:sym typeface="Arial"/>
            </a:endParaRPr>
          </a:p>
        </p:txBody>
      </p:sp>
      <p:sp>
        <p:nvSpPr>
          <p:cNvPr id="316" name="Google Shape;316;p45"/>
          <p:cNvSpPr txBox="1"/>
          <p:nvPr/>
        </p:nvSpPr>
        <p:spPr>
          <a:xfrm>
            <a:off x="1255586" y="5479698"/>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FLAT ATTRIBUTES</a:t>
            </a:r>
            <a:endParaRPr sz="1100" b="0" i="0" u="none" strike="noStrike" cap="none">
              <a:solidFill>
                <a:srgbClr val="000000"/>
              </a:solidFill>
              <a:latin typeface="Arial"/>
              <a:ea typeface="Arial"/>
              <a:cs typeface="Arial"/>
              <a:sym typeface="Arial"/>
            </a:endParaRPr>
          </a:p>
        </p:txBody>
      </p:sp>
      <p:sp>
        <p:nvSpPr>
          <p:cNvPr id="317" name="Google Shape;317;p45"/>
          <p:cNvSpPr txBox="1"/>
          <p:nvPr/>
        </p:nvSpPr>
        <p:spPr>
          <a:xfrm>
            <a:off x="5090758" y="5514287"/>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LOCATION</a:t>
            </a:r>
            <a:endParaRPr sz="1100" b="0" i="0" u="none" strike="noStrike" cap="none">
              <a:solidFill>
                <a:srgbClr val="000000"/>
              </a:solidFill>
              <a:latin typeface="Arial"/>
              <a:ea typeface="Arial"/>
              <a:cs typeface="Arial"/>
              <a:sym typeface="Arial"/>
            </a:endParaRPr>
          </a:p>
        </p:txBody>
      </p:sp>
      <p:sp>
        <p:nvSpPr>
          <p:cNvPr id="318" name="Google Shape;318;p45"/>
          <p:cNvSpPr txBox="1"/>
          <p:nvPr/>
        </p:nvSpPr>
        <p:spPr>
          <a:xfrm>
            <a:off x="8493383" y="5516548"/>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AMENITIES</a:t>
            </a:r>
            <a:endParaRPr sz="1100" b="0" i="0" u="none" strike="noStrike" cap="none">
              <a:solidFill>
                <a:srgbClr val="000000"/>
              </a:solidFill>
              <a:latin typeface="Arial"/>
              <a:ea typeface="Arial"/>
              <a:cs typeface="Arial"/>
              <a:sym typeface="Arial"/>
            </a:endParaRPr>
          </a:p>
        </p:txBody>
      </p:sp>
      <p:sp>
        <p:nvSpPr>
          <p:cNvPr id="319" name="Google Shape;319;p45"/>
          <p:cNvSpPr txBox="1"/>
          <p:nvPr/>
        </p:nvSpPr>
        <p:spPr>
          <a:xfrm>
            <a:off x="12317192" y="5514292"/>
            <a:ext cx="4584000" cy="3693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400" b="1" i="0" u="none" strike="noStrike" cap="none">
                <a:solidFill>
                  <a:srgbClr val="2B2B2B"/>
                </a:solidFill>
                <a:latin typeface="MuktaMahee Bold"/>
                <a:ea typeface="MuktaMahee Bold"/>
                <a:cs typeface="MuktaMahee Bold"/>
                <a:sym typeface="Mukta Mahee"/>
              </a:rPr>
              <a:t>ACCESSIBILITY</a:t>
            </a:r>
            <a:endParaRPr sz="1100" b="0" i="0" u="none" strike="noStrike" cap="none">
              <a:solidFill>
                <a:srgbClr val="000000"/>
              </a:solidFill>
              <a:latin typeface="Arial"/>
              <a:ea typeface="Arial"/>
              <a:cs typeface="Arial"/>
              <a:sym typeface="Arial"/>
            </a:endParaRPr>
          </a:p>
        </p:txBody>
      </p:sp>
      <p:pic>
        <p:nvPicPr>
          <p:cNvPr id="320" name="Google Shape;320;p45"/>
          <p:cNvPicPr preferRelativeResize="0"/>
          <p:nvPr/>
        </p:nvPicPr>
        <p:blipFill rotWithShape="1">
          <a:blip r:embed="rId3">
            <a:alphaModFix/>
          </a:blip>
          <a:srcRect/>
          <a:stretch/>
        </p:blipFill>
        <p:spPr>
          <a:xfrm>
            <a:off x="2597925" y="3469580"/>
            <a:ext cx="1899315" cy="1899315"/>
          </a:xfrm>
          <a:prstGeom prst="rect">
            <a:avLst/>
          </a:prstGeom>
          <a:noFill/>
          <a:ln>
            <a:noFill/>
          </a:ln>
        </p:spPr>
      </p:pic>
      <p:pic>
        <p:nvPicPr>
          <p:cNvPr id="321" name="Google Shape;321;p45"/>
          <p:cNvPicPr preferRelativeResize="0"/>
          <p:nvPr/>
        </p:nvPicPr>
        <p:blipFill rotWithShape="1">
          <a:blip r:embed="rId4">
            <a:alphaModFix/>
          </a:blip>
          <a:srcRect/>
          <a:stretch/>
        </p:blipFill>
        <p:spPr>
          <a:xfrm>
            <a:off x="6280700" y="3393368"/>
            <a:ext cx="1899315" cy="1899315"/>
          </a:xfrm>
          <a:prstGeom prst="rect">
            <a:avLst/>
          </a:prstGeom>
          <a:noFill/>
          <a:ln>
            <a:noFill/>
          </a:ln>
        </p:spPr>
      </p:pic>
      <p:pic>
        <p:nvPicPr>
          <p:cNvPr id="322" name="Google Shape;322;p45"/>
          <p:cNvPicPr preferRelativeResize="0"/>
          <p:nvPr/>
        </p:nvPicPr>
        <p:blipFill rotWithShape="1">
          <a:blip r:embed="rId5">
            <a:alphaModFix/>
          </a:blip>
          <a:srcRect/>
          <a:stretch/>
        </p:blipFill>
        <p:spPr>
          <a:xfrm>
            <a:off x="9835713" y="3436018"/>
            <a:ext cx="1899315" cy="1899315"/>
          </a:xfrm>
          <a:prstGeom prst="rect">
            <a:avLst/>
          </a:prstGeom>
          <a:noFill/>
          <a:ln>
            <a:noFill/>
          </a:ln>
        </p:spPr>
      </p:pic>
      <p:pic>
        <p:nvPicPr>
          <p:cNvPr id="323" name="Google Shape;323;p45"/>
          <p:cNvPicPr preferRelativeResize="0"/>
          <p:nvPr/>
        </p:nvPicPr>
        <p:blipFill rotWithShape="1">
          <a:blip r:embed="rId6">
            <a:alphaModFix/>
          </a:blip>
          <a:srcRect/>
          <a:stretch/>
        </p:blipFill>
        <p:spPr>
          <a:xfrm>
            <a:off x="13543125" y="3436018"/>
            <a:ext cx="1899315" cy="1899315"/>
          </a:xfrm>
          <a:prstGeom prst="rect">
            <a:avLst/>
          </a:prstGeom>
          <a:noFill/>
          <a:ln>
            <a:noFill/>
          </a:ln>
        </p:spPr>
      </p:pic>
      <p:sp>
        <p:nvSpPr>
          <p:cNvPr id="324" name="Google Shape;324;p45"/>
          <p:cNvSpPr txBox="1"/>
          <p:nvPr/>
        </p:nvSpPr>
        <p:spPr>
          <a:xfrm>
            <a:off x="9589551" y="6224834"/>
            <a:ext cx="2678400" cy="1846629"/>
          </a:xfrm>
          <a:prstGeom prst="rect">
            <a:avLst/>
          </a:prstGeom>
          <a:noFill/>
          <a:ln>
            <a:noFill/>
          </a:ln>
        </p:spPr>
        <p:txBody>
          <a:bodyPr spcFirstLastPara="1" wrap="square" lIns="91425" tIns="91425" rIns="91425" bIns="91425" anchor="t" anchorCtr="0">
            <a:spAutoFit/>
          </a:bodyPr>
          <a:lstStyle/>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Distance of HDB flat from nearest mall</a:t>
            </a: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25" name="Google Shape;325;p45"/>
          <p:cNvSpPr txBox="1"/>
          <p:nvPr/>
        </p:nvSpPr>
        <p:spPr>
          <a:xfrm>
            <a:off x="1255586" y="6299913"/>
            <a:ext cx="4538850" cy="2585323"/>
          </a:xfrm>
          <a:prstGeom prst="rect">
            <a:avLst/>
          </a:prstGeom>
          <a:noFill/>
          <a:ln>
            <a:noFill/>
          </a:ln>
        </p:spPr>
        <p:txBody>
          <a:bodyPr spcFirstLastPara="1" wrap="square" lIns="0" tIns="0" rIns="0" bIns="0" anchor="t" anchorCtr="0">
            <a:spAutoFit/>
          </a:bodyPr>
          <a:lstStyle/>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Year of HDB flat transaction</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Floor area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Age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Flat model and type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Storey of the HDB</a:t>
            </a:r>
            <a:endParaRPr sz="2800" b="0" i="0" u="none" strike="noStrike" cap="none">
              <a:solidFill>
                <a:schemeClr val="dk1"/>
              </a:solidFill>
              <a:latin typeface="Calibri"/>
              <a:ea typeface="Calibri"/>
              <a:cs typeface="Calibri"/>
              <a:sym typeface="Calibri"/>
            </a:endParaRPr>
          </a:p>
        </p:txBody>
      </p:sp>
      <p:sp>
        <p:nvSpPr>
          <p:cNvPr id="326" name="Google Shape;326;p45"/>
          <p:cNvSpPr txBox="1"/>
          <p:nvPr/>
        </p:nvSpPr>
        <p:spPr>
          <a:xfrm>
            <a:off x="12953325" y="6297873"/>
            <a:ext cx="3830400" cy="861774"/>
          </a:xfrm>
          <a:prstGeom prst="rect">
            <a:avLst/>
          </a:prstGeom>
          <a:noFill/>
          <a:ln>
            <a:noFill/>
          </a:ln>
        </p:spPr>
        <p:txBody>
          <a:bodyPr spcFirstLastPara="1" wrap="square" lIns="0" tIns="0" rIns="0" bIns="0" anchor="t" anchorCtr="0">
            <a:spAutoFit/>
          </a:bodyPr>
          <a:lstStyle/>
          <a:p>
            <a:pPr marL="457200" marR="0" lvl="0" indent="-374650" algn="l" rtl="0">
              <a:lnSpc>
                <a:spcPct val="100000"/>
              </a:lnSpc>
              <a:spcBef>
                <a:spcPts val="0"/>
              </a:spcBef>
              <a:spcAft>
                <a:spcPts val="0"/>
              </a:spcAft>
              <a:buClr>
                <a:schemeClr val="dk1"/>
              </a:buClr>
              <a:buSzPts val="2300"/>
              <a:buFont typeface="Calibri"/>
              <a:buChar char="●"/>
            </a:pPr>
            <a:r>
              <a:rPr lang="en-US" sz="2800" b="0" i="0" u="none" strike="noStrike" cap="none">
                <a:solidFill>
                  <a:schemeClr val="dk1"/>
                </a:solidFill>
                <a:latin typeface="Calibri"/>
                <a:ea typeface="Calibri"/>
                <a:cs typeface="Calibri"/>
                <a:sym typeface="Calibri"/>
              </a:rPr>
              <a:t>Distance of HDB flat from nearest MRT</a:t>
            </a:r>
            <a:endParaRPr sz="3200" b="1" i="0" u="none" strike="noStrike" cap="none">
              <a:solidFill>
                <a:srgbClr val="2B2B2B"/>
              </a:solidFill>
              <a:latin typeface="Calibri"/>
              <a:ea typeface="Calibri"/>
              <a:cs typeface="Calibri"/>
              <a:sym typeface="Calibri"/>
            </a:endParaRPr>
          </a:p>
        </p:txBody>
      </p:sp>
      <p:sp>
        <p:nvSpPr>
          <p:cNvPr id="327" name="Google Shape;327;p45"/>
          <p:cNvSpPr txBox="1"/>
          <p:nvPr/>
        </p:nvSpPr>
        <p:spPr>
          <a:xfrm>
            <a:off x="5886110" y="6299913"/>
            <a:ext cx="3272100" cy="1723549"/>
          </a:xfrm>
          <a:prstGeom prst="rect">
            <a:avLst/>
          </a:prstGeom>
          <a:noFill/>
          <a:ln>
            <a:noFill/>
          </a:ln>
        </p:spPr>
        <p:txBody>
          <a:bodyPr spcFirstLastPara="1" wrap="square" lIns="0" tIns="0" rIns="0" bIns="0" anchor="t" anchorCtr="0">
            <a:spAutoFit/>
          </a:bodyPr>
          <a:lstStyle/>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Postal sector of the HDB flat</a:t>
            </a:r>
            <a:endParaRPr sz="28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800" b="0" i="0" u="none" strike="noStrike" cap="none">
                <a:solidFill>
                  <a:schemeClr val="dk1"/>
                </a:solidFill>
                <a:latin typeface="Calibri"/>
                <a:ea typeface="Calibri"/>
                <a:cs typeface="Calibri"/>
                <a:sym typeface="Calibri"/>
              </a:rPr>
              <a:t>Distance of HDB flat from CBD area</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p:nvPr/>
        </p:nvSpPr>
        <p:spPr>
          <a:xfrm>
            <a:off x="753977" y="511431"/>
            <a:ext cx="16779900" cy="19488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6000" b="1" i="0" u="none" strike="noStrike" cap="none">
                <a:solidFill>
                  <a:srgbClr val="70624E"/>
                </a:solidFill>
                <a:latin typeface="MuktaMahee ExtraBold"/>
                <a:ea typeface="MuktaMahee ExtraBold"/>
                <a:cs typeface="MuktaMahee ExtraBold"/>
                <a:sym typeface="Mukta Mahee ExtraBold"/>
              </a:rPr>
              <a:t>Linear Regression Model chosen as it has the best performance and faste</a:t>
            </a:r>
            <a:r>
              <a:rPr lang="en-US" sz="6000" b="1">
                <a:solidFill>
                  <a:srgbClr val="70624E"/>
                </a:solidFill>
                <a:latin typeface="MuktaMahee ExtraBold"/>
                <a:ea typeface="MuktaMahee ExtraBold"/>
                <a:cs typeface="MuktaMahee ExtraBold"/>
                <a:sym typeface="Mukta Mahee ExtraBold"/>
              </a:rPr>
              <a:t>r</a:t>
            </a:r>
            <a:r>
              <a:rPr lang="en-US" sz="6000" b="1" i="0" u="none" strike="noStrike" cap="none">
                <a:solidFill>
                  <a:srgbClr val="70624E"/>
                </a:solidFill>
                <a:latin typeface="MuktaMahee ExtraBold"/>
                <a:ea typeface="MuktaMahee ExtraBold"/>
                <a:cs typeface="MuktaMahee ExtraBold"/>
                <a:sym typeface="Mukta Mahee ExtraBold"/>
              </a:rPr>
              <a:t> runtime than L</a:t>
            </a:r>
            <a:r>
              <a:rPr lang="en-US" sz="6000" b="1">
                <a:solidFill>
                  <a:srgbClr val="70624E"/>
                </a:solidFill>
                <a:latin typeface="MuktaMahee ExtraBold"/>
                <a:ea typeface="MuktaMahee ExtraBold"/>
                <a:cs typeface="MuktaMahee ExtraBold"/>
                <a:sym typeface="Mukta Mahee ExtraBold"/>
              </a:rPr>
              <a:t>asso</a:t>
            </a:r>
            <a:endParaRPr sz="1050" b="0" i="0" u="none" strike="noStrike" cap="none">
              <a:solidFill>
                <a:srgbClr val="000000"/>
              </a:solidFill>
              <a:latin typeface="Arial"/>
              <a:ea typeface="Arial"/>
              <a:cs typeface="Arial"/>
              <a:sym typeface="Arial"/>
            </a:endParaRPr>
          </a:p>
        </p:txBody>
      </p:sp>
      <p:pic>
        <p:nvPicPr>
          <p:cNvPr id="333" name="Google Shape;333;p42"/>
          <p:cNvPicPr preferRelativeResize="0"/>
          <p:nvPr/>
        </p:nvPicPr>
        <p:blipFill rotWithShape="1">
          <a:blip r:embed="rId3">
            <a:alphaModFix amt="20000"/>
          </a:blip>
          <a:srcRect l="66402" t="58042"/>
          <a:stretch/>
        </p:blipFill>
        <p:spPr>
          <a:xfrm>
            <a:off x="12143575" y="5970900"/>
            <a:ext cx="6144427" cy="4316101"/>
          </a:xfrm>
          <a:prstGeom prst="rect">
            <a:avLst/>
          </a:prstGeom>
          <a:noFill/>
          <a:ln>
            <a:noFill/>
          </a:ln>
        </p:spPr>
      </p:pic>
      <p:graphicFrame>
        <p:nvGraphicFramePr>
          <p:cNvPr id="334" name="Google Shape;334;p42"/>
          <p:cNvGraphicFramePr/>
          <p:nvPr>
            <p:extLst>
              <p:ext uri="{D42A27DB-BD31-4B8C-83A1-F6EECF244321}">
                <p14:modId xmlns:p14="http://schemas.microsoft.com/office/powerpoint/2010/main" val="373739582"/>
              </p:ext>
            </p:extLst>
          </p:nvPr>
        </p:nvGraphicFramePr>
        <p:xfrm>
          <a:off x="689811" y="2628902"/>
          <a:ext cx="16780000" cy="4404790"/>
        </p:xfrm>
        <a:graphic>
          <a:graphicData uri="http://schemas.openxmlformats.org/drawingml/2006/table">
            <a:tbl>
              <a:tblPr firstRow="1" bandRow="1">
                <a:noFill/>
                <a:tableStyleId>{E760FC87-A53B-42FB-9332-23397B6E5DE0}</a:tableStyleId>
              </a:tblPr>
              <a:tblGrid>
                <a:gridCol w="3356000">
                  <a:extLst>
                    <a:ext uri="{9D8B030D-6E8A-4147-A177-3AD203B41FA5}">
                      <a16:colId xmlns:a16="http://schemas.microsoft.com/office/drawing/2014/main" val="20000"/>
                    </a:ext>
                  </a:extLst>
                </a:gridCol>
                <a:gridCol w="3356000">
                  <a:extLst>
                    <a:ext uri="{9D8B030D-6E8A-4147-A177-3AD203B41FA5}">
                      <a16:colId xmlns:a16="http://schemas.microsoft.com/office/drawing/2014/main" val="20001"/>
                    </a:ext>
                  </a:extLst>
                </a:gridCol>
                <a:gridCol w="3356000">
                  <a:extLst>
                    <a:ext uri="{9D8B030D-6E8A-4147-A177-3AD203B41FA5}">
                      <a16:colId xmlns:a16="http://schemas.microsoft.com/office/drawing/2014/main" val="20002"/>
                    </a:ext>
                  </a:extLst>
                </a:gridCol>
                <a:gridCol w="3356000">
                  <a:extLst>
                    <a:ext uri="{9D8B030D-6E8A-4147-A177-3AD203B41FA5}">
                      <a16:colId xmlns:a16="http://schemas.microsoft.com/office/drawing/2014/main" val="20003"/>
                    </a:ext>
                  </a:extLst>
                </a:gridCol>
                <a:gridCol w="3356000">
                  <a:extLst>
                    <a:ext uri="{9D8B030D-6E8A-4147-A177-3AD203B41FA5}">
                      <a16:colId xmlns:a16="http://schemas.microsoft.com/office/drawing/2014/main" val="20004"/>
                    </a:ext>
                  </a:extLst>
                </a:gridCol>
              </a:tblGrid>
              <a:tr h="1554900">
                <a:tc>
                  <a:txBody>
                    <a:bodyPr/>
                    <a:lstStyle/>
                    <a:p>
                      <a:pPr marL="0" marR="0" lvl="0" indent="0" algn="l" rtl="0">
                        <a:lnSpc>
                          <a:spcPct val="100000"/>
                        </a:lnSpc>
                        <a:spcBef>
                          <a:spcPts val="0"/>
                        </a:spcBef>
                        <a:spcAft>
                          <a:spcPts val="0"/>
                        </a:spcAft>
                        <a:buClr>
                          <a:srgbClr val="000000"/>
                        </a:buClr>
                        <a:buSzPts val="3200"/>
                        <a:buFont typeface="Arial"/>
                        <a:buNone/>
                      </a:pPr>
                      <a:r>
                        <a:rPr lang="en-US" sz="3200" b="1" u="none" strike="noStrike" cap="none" dirty="0"/>
                        <a:t>Regression Model</a:t>
                      </a:r>
                      <a:endParaRPr sz="1000" u="none" strike="noStrike" cap="none"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dirty="0"/>
                        <a:t>Train R</a:t>
                      </a:r>
                      <a:r>
                        <a:rPr lang="en-US" sz="3200" b="1" u="none" strike="noStrike" cap="none" baseline="30000" dirty="0"/>
                        <a:t>2</a:t>
                      </a:r>
                      <a:r>
                        <a:rPr lang="en-US" sz="3200" b="1" u="none" strike="noStrike" cap="none" dirty="0"/>
                        <a:t> Score</a:t>
                      </a:r>
                    </a:p>
                    <a:p>
                      <a:pPr marL="0" marR="0" lvl="0" indent="0" algn="ctr" rtl="0">
                        <a:lnSpc>
                          <a:spcPct val="100000"/>
                        </a:lnSpc>
                        <a:spcBef>
                          <a:spcPts val="0"/>
                        </a:spcBef>
                        <a:spcAft>
                          <a:spcPts val="0"/>
                        </a:spcAft>
                        <a:buClr>
                          <a:srgbClr val="000000"/>
                        </a:buClr>
                        <a:buSzPts val="3200"/>
                        <a:buFont typeface="Arial"/>
                        <a:buNone/>
                      </a:pPr>
                      <a:r>
                        <a:rPr lang="en-US" sz="2000" b="1" u="none" strike="noStrike" cap="none" dirty="0"/>
                        <a:t>(closer to 1 is better)</a:t>
                      </a:r>
                      <a:endParaRPr sz="700" u="none" strike="noStrike" cap="none"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dirty="0"/>
                        <a:t>Test </a:t>
                      </a:r>
                      <a:r>
                        <a:rPr lang="en-US" sz="3200" b="1" u="none" strike="noStrike" cap="none" dirty="0">
                          <a:solidFill>
                            <a:schemeClr val="dk1"/>
                          </a:solidFill>
                        </a:rPr>
                        <a:t>R</a:t>
                      </a:r>
                      <a:r>
                        <a:rPr lang="en-US" sz="3200" b="1" u="none" strike="noStrike" cap="none" baseline="30000" dirty="0">
                          <a:solidFill>
                            <a:schemeClr val="dk1"/>
                          </a:solidFill>
                        </a:rPr>
                        <a:t>2</a:t>
                      </a:r>
                      <a:r>
                        <a:rPr lang="en-US" sz="3200" b="1" u="none" strike="noStrike" cap="none" dirty="0"/>
                        <a:t> Score</a:t>
                      </a:r>
                    </a:p>
                    <a:p>
                      <a:pPr marL="0" marR="0" lvl="0" indent="0" algn="ctr" rtl="0">
                        <a:lnSpc>
                          <a:spcPct val="100000"/>
                        </a:lnSpc>
                        <a:spcBef>
                          <a:spcPts val="0"/>
                        </a:spcBef>
                        <a:spcAft>
                          <a:spcPts val="0"/>
                        </a:spcAft>
                        <a:buClr>
                          <a:srgbClr val="000000"/>
                        </a:buClr>
                        <a:buSzPts val="3200"/>
                        <a:buFont typeface="Arial"/>
                        <a:buNone/>
                      </a:pPr>
                      <a:r>
                        <a:rPr lang="en-US" sz="2000" b="1" u="none" strike="noStrike" cap="none" dirty="0"/>
                        <a:t>(closer to 1 is better)</a:t>
                      </a:r>
                    </a:p>
                    <a:p>
                      <a:pPr marL="0" marR="0" lvl="0" indent="0" algn="ctr" rtl="0">
                        <a:lnSpc>
                          <a:spcPct val="100000"/>
                        </a:lnSpc>
                        <a:spcBef>
                          <a:spcPts val="0"/>
                        </a:spcBef>
                        <a:spcAft>
                          <a:spcPts val="0"/>
                        </a:spcAft>
                        <a:buClr>
                          <a:srgbClr val="000000"/>
                        </a:buClr>
                        <a:buSzPts val="3200"/>
                        <a:buFont typeface="Arial"/>
                        <a:buNone/>
                      </a:pPr>
                      <a:endParaRPr sz="1000" u="none" strike="noStrike" cap="none"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dirty="0"/>
                        <a:t>Cross Validation Score</a:t>
                      </a:r>
                      <a:endParaRPr lang="en-US" sz="1000" b="1"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200"/>
                        <a:buFont typeface="Arial"/>
                        <a:buNone/>
                        <a:tabLst/>
                        <a:defRPr/>
                      </a:pPr>
                      <a:r>
                        <a:rPr lang="en-US" sz="2000" b="1" u="none" strike="noStrike" cap="none" dirty="0"/>
                        <a:t>(closer to 1 is better)</a:t>
                      </a:r>
                      <a:endParaRPr lang="en-US" sz="3200" b="1" u="none" strike="noStrike" cap="none"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b="1" u="none" strike="noStrike" cap="none" dirty="0"/>
                        <a:t>RMSE</a:t>
                      </a:r>
                    </a:p>
                    <a:p>
                      <a:pPr marL="0" marR="0" lvl="0" indent="0" algn="ctr" rtl="0">
                        <a:lnSpc>
                          <a:spcPct val="100000"/>
                        </a:lnSpc>
                        <a:spcBef>
                          <a:spcPts val="0"/>
                        </a:spcBef>
                        <a:spcAft>
                          <a:spcPts val="0"/>
                        </a:spcAft>
                        <a:buClr>
                          <a:srgbClr val="000000"/>
                        </a:buClr>
                        <a:buSzPts val="3200"/>
                        <a:buFont typeface="Arial"/>
                        <a:buNone/>
                      </a:pPr>
                      <a:r>
                        <a:rPr lang="en-US" sz="2000" b="1" u="none" strike="noStrike" cap="none" dirty="0"/>
                        <a:t>(lower is better)</a:t>
                      </a:r>
                      <a:endParaRPr sz="700" u="none" strike="noStrike" cap="none" dirty="0"/>
                    </a:p>
                  </a:txBody>
                  <a:tcPr marL="91450" marR="91450" marT="45725" marB="45725" anchor="ctr"/>
                </a:tc>
                <a:extLst>
                  <a:ext uri="{0D108BD9-81ED-4DB2-BD59-A6C34878D82A}">
                    <a16:rowId xmlns:a16="http://schemas.microsoft.com/office/drawing/2014/main" val="10000"/>
                  </a:ext>
                </a:extLst>
              </a:tr>
              <a:tr h="848500">
                <a:tc>
                  <a:txBody>
                    <a:bodyPr/>
                    <a:lstStyle/>
                    <a:p>
                      <a:pPr marL="0" marR="0" lvl="0" indent="0" algn="l" rtl="0">
                        <a:lnSpc>
                          <a:spcPct val="100000"/>
                        </a:lnSpc>
                        <a:spcBef>
                          <a:spcPts val="0"/>
                        </a:spcBef>
                        <a:spcAft>
                          <a:spcPts val="0"/>
                        </a:spcAft>
                        <a:buClr>
                          <a:srgbClr val="000000"/>
                        </a:buClr>
                        <a:buSzPts val="3200"/>
                        <a:buFont typeface="Arial"/>
                        <a:buNone/>
                      </a:pPr>
                      <a:r>
                        <a:rPr lang="en-US" sz="3600" u="none" strike="noStrike" cap="none"/>
                        <a:t>Linear</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a:t>0.89</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a:t>0.89</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a:t>0.89</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a:t>48,132</a:t>
                      </a:r>
                      <a:endParaRPr sz="1600" u="none" strike="noStrike" cap="none"/>
                    </a:p>
                  </a:txBody>
                  <a:tcPr marL="91450" marR="91450" marT="45725" marB="45725" anchor="ctr"/>
                </a:tc>
                <a:extLst>
                  <a:ext uri="{0D108BD9-81ED-4DB2-BD59-A6C34878D82A}">
                    <a16:rowId xmlns:a16="http://schemas.microsoft.com/office/drawing/2014/main" val="10001"/>
                  </a:ext>
                </a:extLst>
              </a:tr>
              <a:tr h="848500">
                <a:tc>
                  <a:txBody>
                    <a:bodyPr/>
                    <a:lstStyle/>
                    <a:p>
                      <a:pPr marL="0" marR="0" lvl="0" indent="0" algn="l" rtl="0">
                        <a:lnSpc>
                          <a:spcPct val="100000"/>
                        </a:lnSpc>
                        <a:spcBef>
                          <a:spcPts val="0"/>
                        </a:spcBef>
                        <a:spcAft>
                          <a:spcPts val="0"/>
                        </a:spcAft>
                        <a:buClr>
                          <a:srgbClr val="000000"/>
                        </a:buClr>
                        <a:buSzPts val="3200"/>
                        <a:buFont typeface="Arial"/>
                        <a:buNone/>
                      </a:pPr>
                      <a:r>
                        <a:rPr lang="en-US" sz="3600" u="none" strike="noStrike" cap="none"/>
                        <a:t>Lasso</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a:t>0.89</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dirty="0"/>
                        <a:t>0.89</a:t>
                      </a:r>
                      <a:endParaRPr sz="1600" u="none" strike="noStrike" cap="none"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a:t>0.89</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a:t>48,132</a:t>
                      </a:r>
                      <a:endParaRPr sz="1600" u="none" strike="noStrike" cap="none"/>
                    </a:p>
                  </a:txBody>
                  <a:tcPr marL="91450" marR="91450" marT="45725" marB="45725" anchor="ctr"/>
                </a:tc>
                <a:extLst>
                  <a:ext uri="{0D108BD9-81ED-4DB2-BD59-A6C34878D82A}">
                    <a16:rowId xmlns:a16="http://schemas.microsoft.com/office/drawing/2014/main" val="10002"/>
                  </a:ext>
                </a:extLst>
              </a:tr>
              <a:tr h="848500">
                <a:tc>
                  <a:txBody>
                    <a:bodyPr/>
                    <a:lstStyle/>
                    <a:p>
                      <a:pPr marL="0" marR="0" lvl="0" indent="0" algn="l" rtl="0">
                        <a:lnSpc>
                          <a:spcPct val="100000"/>
                        </a:lnSpc>
                        <a:spcBef>
                          <a:spcPts val="0"/>
                        </a:spcBef>
                        <a:spcAft>
                          <a:spcPts val="0"/>
                        </a:spcAft>
                        <a:buClr>
                          <a:srgbClr val="000000"/>
                        </a:buClr>
                        <a:buSzPts val="3200"/>
                        <a:buFont typeface="Arial"/>
                        <a:buNone/>
                      </a:pPr>
                      <a:r>
                        <a:rPr lang="en-US" sz="3600" u="none" strike="noStrike" cap="none"/>
                        <a:t>Ridge</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a:t>0.89</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dirty="0"/>
                        <a:t>0.89</a:t>
                      </a:r>
                      <a:endParaRPr sz="1600" u="none" strike="noStrike" cap="none"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a:t>0.89</a:t>
                      </a:r>
                      <a:endParaRPr sz="16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US" sz="3600" u="none" strike="noStrike" cap="none" dirty="0"/>
                        <a:t>48,135</a:t>
                      </a:r>
                      <a:endParaRPr sz="1600" u="none" strike="noStrike" cap="none" dirty="0"/>
                    </a:p>
                  </a:txBody>
                  <a:tcPr marL="91450" marR="91450" marT="45725" marB="45725" anchor="ctr"/>
                </a:tc>
                <a:extLst>
                  <a:ext uri="{0D108BD9-81ED-4DB2-BD59-A6C34878D82A}">
                    <a16:rowId xmlns:a16="http://schemas.microsoft.com/office/drawing/2014/main" val="10003"/>
                  </a:ext>
                </a:extLst>
              </a:tr>
            </a:tbl>
          </a:graphicData>
        </a:graphic>
      </p:graphicFrame>
      <p:sp>
        <p:nvSpPr>
          <p:cNvPr id="335" name="Google Shape;335;p42"/>
          <p:cNvSpPr txBox="1"/>
          <p:nvPr/>
        </p:nvSpPr>
        <p:spPr>
          <a:xfrm>
            <a:off x="2982408" y="6979591"/>
            <a:ext cx="12433053" cy="954067"/>
          </a:xfrm>
          <a:prstGeom prst="rect">
            <a:avLst/>
          </a:prstGeom>
          <a:noFill/>
          <a:ln>
            <a:noFill/>
          </a:ln>
        </p:spPr>
        <p:txBody>
          <a:bodyPr spcFirstLastPara="1" wrap="square" lIns="91425" tIns="45700" rIns="91425" bIns="45700" anchor="t" anchorCtr="0">
            <a:spAutoFit/>
          </a:bodyPr>
          <a:lstStyle/>
          <a:p>
            <a:pPr marL="457200" marR="0" lvl="0" indent="-406400" algn="l" rtl="0">
              <a:lnSpc>
                <a:spcPct val="100000"/>
              </a:lnSpc>
              <a:spcBef>
                <a:spcPts val="0"/>
              </a:spcBef>
              <a:spcAft>
                <a:spcPts val="0"/>
              </a:spcAft>
              <a:buClr>
                <a:srgbClr val="1D1C1D"/>
              </a:buClr>
              <a:buSzPts val="2800"/>
              <a:buFont typeface="Lato"/>
              <a:buChar char="-"/>
            </a:pPr>
            <a:r>
              <a:rPr lang="en-US" sz="2800" b="0" i="0" u="none" strike="noStrike" cap="none" dirty="0">
                <a:solidFill>
                  <a:srgbClr val="1D1C1D"/>
                </a:solidFill>
                <a:latin typeface="Lato"/>
                <a:ea typeface="Lato"/>
                <a:cs typeface="Lato"/>
                <a:sym typeface="Lato"/>
              </a:rPr>
              <a:t>Train Score ≈ Test Score: No sign of underfitting and overfitting</a:t>
            </a:r>
            <a:endParaRPr sz="2800" b="0" i="0" u="none" strike="noStrike" cap="none" dirty="0">
              <a:solidFill>
                <a:srgbClr val="1D1C1D"/>
              </a:solidFill>
              <a:latin typeface="Lato"/>
              <a:ea typeface="Lato"/>
              <a:cs typeface="Lato"/>
              <a:sym typeface="Lato"/>
            </a:endParaRPr>
          </a:p>
          <a:p>
            <a:pPr marL="457200" marR="0" lvl="0" indent="-406400" algn="l" rtl="0">
              <a:lnSpc>
                <a:spcPct val="100000"/>
              </a:lnSpc>
              <a:spcBef>
                <a:spcPts val="0"/>
              </a:spcBef>
              <a:spcAft>
                <a:spcPts val="0"/>
              </a:spcAft>
              <a:buClr>
                <a:srgbClr val="1D1C1D"/>
              </a:buClr>
              <a:buSzPts val="2800"/>
              <a:buFont typeface="Lato"/>
              <a:buChar char="-"/>
            </a:pPr>
            <a:r>
              <a:rPr lang="en-US" sz="2800" b="0" i="0" u="none" strike="noStrike" cap="none" dirty="0">
                <a:solidFill>
                  <a:srgbClr val="1D1C1D"/>
                </a:solidFill>
                <a:latin typeface="Lato"/>
                <a:ea typeface="Lato"/>
                <a:cs typeface="Lato"/>
                <a:sym typeface="Lato"/>
              </a:rPr>
              <a:t>Consistent Cross Val score: Model reliability</a:t>
            </a:r>
            <a:endParaRPr dirty="0"/>
          </a:p>
        </p:txBody>
      </p:sp>
      <p:sp>
        <p:nvSpPr>
          <p:cNvPr id="336" name="Google Shape;336;p42"/>
          <p:cNvSpPr/>
          <p:nvPr/>
        </p:nvSpPr>
        <p:spPr>
          <a:xfrm>
            <a:off x="689811" y="4571999"/>
            <a:ext cx="16779900" cy="697965"/>
          </a:xfrm>
          <a:prstGeom prst="rect">
            <a:avLst/>
          </a:prstGeom>
          <a:noFill/>
          <a:ln w="139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7" name="Google Shape;337;p42"/>
          <p:cNvSpPr txBox="1"/>
          <p:nvPr/>
        </p:nvSpPr>
        <p:spPr>
          <a:xfrm>
            <a:off x="583535" y="9812320"/>
            <a:ext cx="172308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rgbClr val="202122"/>
                </a:solidFill>
                <a:highlight>
                  <a:srgbClr val="FFFFFF"/>
                </a:highlight>
                <a:latin typeface="Arial"/>
                <a:ea typeface="Arial"/>
                <a:cs typeface="Arial"/>
                <a:sym typeface="Arial"/>
              </a:rPr>
              <a:t>Coefficient of determination</a:t>
            </a:r>
            <a:r>
              <a:rPr lang="en-US" sz="1500" b="0" i="0" u="none" strike="noStrike" cap="none" dirty="0">
                <a:solidFill>
                  <a:srgbClr val="202122"/>
                </a:solidFill>
                <a:highlight>
                  <a:srgbClr val="FFFFFF"/>
                </a:highlight>
                <a:latin typeface="Arial"/>
                <a:ea typeface="Arial"/>
                <a:cs typeface="Arial"/>
                <a:sym typeface="Arial"/>
              </a:rPr>
              <a:t>, </a:t>
            </a:r>
            <a:r>
              <a:rPr lang="en-US" sz="1500" b="0" i="1" u="none" strike="noStrike" cap="none" dirty="0">
                <a:solidFill>
                  <a:srgbClr val="202122"/>
                </a:solidFill>
                <a:highlight>
                  <a:srgbClr val="FFFFFF"/>
                </a:highlight>
                <a:latin typeface="Arial"/>
                <a:ea typeface="Arial"/>
                <a:cs typeface="Arial"/>
                <a:sym typeface="Arial"/>
              </a:rPr>
              <a:t>R</a:t>
            </a:r>
            <a:r>
              <a:rPr lang="en-US" sz="1500" b="0" i="0" u="none" strike="noStrike" cap="none" baseline="30000" dirty="0">
                <a:solidFill>
                  <a:srgbClr val="202122"/>
                </a:solidFill>
                <a:highlight>
                  <a:srgbClr val="FFFFFF"/>
                </a:highlight>
                <a:latin typeface="Arial"/>
                <a:ea typeface="Arial"/>
                <a:cs typeface="Arial"/>
                <a:sym typeface="Arial"/>
              </a:rPr>
              <a:t>2</a:t>
            </a:r>
            <a:r>
              <a:rPr lang="en-US" sz="1500" b="0" i="0" u="none" strike="noStrike" cap="none" dirty="0">
                <a:solidFill>
                  <a:srgbClr val="202122"/>
                </a:solidFill>
                <a:highlight>
                  <a:srgbClr val="FFFFFF"/>
                </a:highlight>
                <a:latin typeface="Arial"/>
                <a:ea typeface="Arial"/>
                <a:cs typeface="Arial"/>
                <a:sym typeface="Arial"/>
              </a:rPr>
              <a:t> is the proportion of the variation in the dependent variable that is predictable from the independent variable(s)</a:t>
            </a:r>
            <a:endParaRPr sz="1500" b="0" i="0" u="none" strike="noStrike" cap="none" dirty="0">
              <a:solidFill>
                <a:srgbClr val="000000"/>
              </a:solidFill>
              <a:latin typeface="Calibri"/>
              <a:ea typeface="Calibri"/>
              <a:cs typeface="Calibri"/>
              <a:sym typeface="Calibri"/>
            </a:endParaRPr>
          </a:p>
        </p:txBody>
      </p:sp>
      <p:sp>
        <p:nvSpPr>
          <p:cNvPr id="338" name="Google Shape;338;p42"/>
          <p:cNvSpPr txBox="1"/>
          <p:nvPr/>
        </p:nvSpPr>
        <p:spPr>
          <a:xfrm>
            <a:off x="581960" y="9470116"/>
            <a:ext cx="157434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dirty="0">
                <a:solidFill>
                  <a:srgbClr val="202124"/>
                </a:solidFill>
                <a:highlight>
                  <a:srgbClr val="FFFFFF"/>
                </a:highlight>
                <a:latin typeface="Arial"/>
                <a:ea typeface="Arial"/>
                <a:cs typeface="Arial"/>
                <a:sym typeface="Arial"/>
              </a:rPr>
              <a:t>RMSE</a:t>
            </a:r>
            <a:r>
              <a:rPr lang="en-US" sz="1500" b="0" i="0" u="none" strike="noStrike" cap="none" dirty="0">
                <a:solidFill>
                  <a:srgbClr val="202124"/>
                </a:solidFill>
                <a:highlight>
                  <a:srgbClr val="FFFFFF"/>
                </a:highlight>
                <a:latin typeface="Arial"/>
                <a:ea typeface="Arial"/>
                <a:cs typeface="Arial"/>
                <a:sym typeface="Arial"/>
              </a:rPr>
              <a:t> is the </a:t>
            </a:r>
            <a:r>
              <a:rPr lang="en-US" sz="1500" b="0" i="0" u="none" strike="noStrike" cap="none" dirty="0">
                <a:solidFill>
                  <a:srgbClr val="202122"/>
                </a:solidFill>
                <a:highlight>
                  <a:srgbClr val="FFFFFF"/>
                </a:highlight>
                <a:latin typeface="Arial"/>
                <a:ea typeface="Arial"/>
                <a:cs typeface="Arial"/>
                <a:sym typeface="Arial"/>
              </a:rPr>
              <a:t>measure of the differences between values predicted by a model and the actual values observed</a:t>
            </a:r>
            <a:endParaRPr sz="1500" b="0" i="0" u="none" strike="noStrike" cap="none" dirty="0">
              <a:solidFill>
                <a:srgbClr val="FF0000"/>
              </a:solidFill>
              <a:latin typeface="Calibri"/>
              <a:ea typeface="Calibri"/>
              <a:cs typeface="Calibri"/>
              <a:sym typeface="Calibri"/>
            </a:endParaRPr>
          </a:p>
        </p:txBody>
      </p:sp>
      <p:sp>
        <p:nvSpPr>
          <p:cNvPr id="339" name="Google Shape;339;p42"/>
          <p:cNvSpPr txBox="1"/>
          <p:nvPr/>
        </p:nvSpPr>
        <p:spPr>
          <a:xfrm>
            <a:off x="464411" y="8214387"/>
            <a:ext cx="17230800" cy="1200288"/>
          </a:xfrm>
          <a:prstGeom prst="rect">
            <a:avLst/>
          </a:prstGeom>
          <a:noFill/>
          <a:ln>
            <a:noFill/>
          </a:ln>
        </p:spPr>
        <p:txBody>
          <a:bodyPr spcFirstLastPara="1" wrap="square" lIns="91425" tIns="45700" rIns="91425" bIns="45700" anchor="t" anchorCtr="0">
            <a:spAutoFit/>
          </a:bodyPr>
          <a:lstStyle/>
          <a:p>
            <a:pPr marL="50800" marR="0" lvl="0" indent="0" algn="ctr" rtl="0">
              <a:lnSpc>
                <a:spcPct val="100000"/>
              </a:lnSpc>
              <a:spcBef>
                <a:spcPts val="0"/>
              </a:spcBef>
              <a:spcAft>
                <a:spcPts val="0"/>
              </a:spcAft>
              <a:buNone/>
            </a:pPr>
            <a:r>
              <a:rPr lang="en-US" sz="3600" b="0" i="0" u="none" strike="noStrike" cap="none" dirty="0">
                <a:solidFill>
                  <a:srgbClr val="1D1C1D"/>
                </a:solidFill>
                <a:latin typeface="Lato"/>
                <a:ea typeface="Lato"/>
                <a:cs typeface="Lato"/>
                <a:sym typeface="Lato"/>
              </a:rPr>
              <a:t>Using linear regression model, </a:t>
            </a:r>
            <a:r>
              <a:rPr lang="en-US" sz="3600" b="1" i="0" u="sng" strike="noStrike" cap="none" dirty="0">
                <a:solidFill>
                  <a:srgbClr val="1D1C1D"/>
                </a:solidFill>
                <a:latin typeface="Lato"/>
                <a:ea typeface="Lato"/>
                <a:cs typeface="Lato"/>
                <a:sym typeface="Lato"/>
              </a:rPr>
              <a:t>89%</a:t>
            </a:r>
            <a:r>
              <a:rPr lang="en-US" sz="3600" b="1" i="0" u="none" strike="noStrike" cap="none" dirty="0">
                <a:solidFill>
                  <a:srgbClr val="1D1C1D"/>
                </a:solidFill>
                <a:latin typeface="Lato"/>
                <a:ea typeface="Lato"/>
                <a:cs typeface="Lato"/>
                <a:sym typeface="Lato"/>
              </a:rPr>
              <a:t> </a:t>
            </a:r>
            <a:r>
              <a:rPr lang="en-US" sz="3600" b="0" i="0" u="none" strike="noStrike" cap="none" dirty="0">
                <a:solidFill>
                  <a:srgbClr val="1D1C1D"/>
                </a:solidFill>
                <a:latin typeface="Lato"/>
                <a:ea typeface="Lato"/>
                <a:cs typeface="Lato"/>
                <a:sym typeface="Lato"/>
              </a:rPr>
              <a:t>of the variations in resale price can be explained </a:t>
            </a:r>
            <a:endParaRPr dirty="0"/>
          </a:p>
          <a:p>
            <a:pPr marL="50800" marR="0" lvl="0" indent="0" algn="ctr" rtl="0">
              <a:lnSpc>
                <a:spcPct val="100000"/>
              </a:lnSpc>
              <a:spcBef>
                <a:spcPts val="0"/>
              </a:spcBef>
              <a:spcAft>
                <a:spcPts val="0"/>
              </a:spcAft>
              <a:buNone/>
            </a:pPr>
            <a:r>
              <a:rPr lang="en-US" sz="3600" b="0" i="0" u="none" strike="noStrike" cap="none" dirty="0">
                <a:solidFill>
                  <a:srgbClr val="1D1C1D"/>
                </a:solidFill>
                <a:latin typeface="Lato"/>
                <a:ea typeface="Lato"/>
                <a:cs typeface="Lato"/>
                <a:sym typeface="Lato"/>
              </a:rPr>
              <a:t>by our selected features, with </a:t>
            </a:r>
            <a:r>
              <a:rPr lang="en-US" sz="3600" b="1" i="0" u="sng" strike="noStrike" cap="none" dirty="0">
                <a:solidFill>
                  <a:srgbClr val="1D1C1D"/>
                </a:solidFill>
                <a:latin typeface="Lato"/>
                <a:ea typeface="Lato"/>
                <a:cs typeface="Lato"/>
                <a:sym typeface="Lato"/>
              </a:rPr>
              <a:t>±$48,000</a:t>
            </a:r>
            <a:r>
              <a:rPr lang="en-US" sz="3600" b="1" i="0" u="none" strike="noStrike" cap="none" dirty="0">
                <a:solidFill>
                  <a:srgbClr val="1D1C1D"/>
                </a:solidFill>
                <a:latin typeface="Lato"/>
                <a:ea typeface="Lato"/>
                <a:cs typeface="Lato"/>
                <a:sym typeface="Lato"/>
              </a:rPr>
              <a:t> </a:t>
            </a:r>
            <a:r>
              <a:rPr lang="en-US" sz="3600" b="0" i="0" u="none" strike="noStrike" cap="none" dirty="0">
                <a:solidFill>
                  <a:srgbClr val="1D1C1D"/>
                </a:solidFill>
                <a:latin typeface="Lato"/>
                <a:ea typeface="Lato"/>
                <a:cs typeface="Lato"/>
                <a:sym typeface="Lato"/>
              </a:rPr>
              <a:t>price difference. </a:t>
            </a: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
          <p:cNvPicPr preferRelativeResize="0"/>
          <p:nvPr/>
        </p:nvPicPr>
        <p:blipFill rotWithShape="1">
          <a:blip r:embed="rId3">
            <a:alphaModFix amt="14000"/>
          </a:blip>
          <a:srcRect l="53108"/>
          <a:stretch/>
        </p:blipFill>
        <p:spPr>
          <a:xfrm>
            <a:off x="9712500" y="0"/>
            <a:ext cx="8575502" cy="10287000"/>
          </a:xfrm>
          <a:prstGeom prst="rect">
            <a:avLst/>
          </a:prstGeom>
          <a:noFill/>
          <a:ln>
            <a:noFill/>
          </a:ln>
        </p:spPr>
      </p:pic>
      <p:grpSp>
        <p:nvGrpSpPr>
          <p:cNvPr id="345" name="Google Shape;345;p4"/>
          <p:cNvGrpSpPr/>
          <p:nvPr/>
        </p:nvGrpSpPr>
        <p:grpSpPr>
          <a:xfrm>
            <a:off x="0" y="4096765"/>
            <a:ext cx="9712512" cy="6190235"/>
            <a:chOff x="0" y="-47625"/>
            <a:chExt cx="2558028" cy="1630350"/>
          </a:xfrm>
        </p:grpSpPr>
        <p:sp>
          <p:nvSpPr>
            <p:cNvPr id="346" name="Google Shape;346;p4"/>
            <p:cNvSpPr/>
            <p:nvPr/>
          </p:nvSpPr>
          <p:spPr>
            <a:xfrm>
              <a:off x="0" y="0"/>
              <a:ext cx="2558028" cy="1582725"/>
            </a:xfrm>
            <a:custGeom>
              <a:avLst/>
              <a:gdLst/>
              <a:ahLst/>
              <a:cxnLst/>
              <a:rect l="l" t="t" r="r" b="b"/>
              <a:pathLst>
                <a:path w="2558028" h="1582725" extrusionOk="0">
                  <a:moveTo>
                    <a:pt x="0" y="0"/>
                  </a:moveTo>
                  <a:lnTo>
                    <a:pt x="2558028" y="0"/>
                  </a:lnTo>
                  <a:lnTo>
                    <a:pt x="2558028" y="1582725"/>
                  </a:lnTo>
                  <a:lnTo>
                    <a:pt x="0" y="1582725"/>
                  </a:lnTo>
                  <a:close/>
                </a:path>
              </a:pathLst>
            </a:custGeom>
            <a:solidFill>
              <a:srgbClr val="B5AC9F"/>
            </a:solidFill>
            <a:ln>
              <a:noFill/>
            </a:ln>
          </p:spPr>
          <p:txBody>
            <a:bodyPr/>
            <a:lstStyle/>
            <a:p>
              <a:endParaRPr lang="en-SG"/>
            </a:p>
          </p:txBody>
        </p:sp>
        <p:sp>
          <p:nvSpPr>
            <p:cNvPr id="347" name="Google Shape;347;p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48" name="Google Shape;348;p4"/>
          <p:cNvSpPr txBox="1"/>
          <p:nvPr/>
        </p:nvSpPr>
        <p:spPr>
          <a:xfrm>
            <a:off x="196099" y="6815671"/>
            <a:ext cx="9300900" cy="2523600"/>
          </a:xfrm>
          <a:prstGeom prst="rect">
            <a:avLst/>
          </a:prstGeom>
          <a:noFill/>
          <a:ln>
            <a:noFill/>
          </a:ln>
        </p:spPr>
        <p:txBody>
          <a:bodyPr spcFirstLastPara="1" wrap="square" lIns="0" tIns="0" rIns="0" bIns="0" anchor="t" anchorCtr="0">
            <a:spAutoFit/>
          </a:bodyPr>
          <a:lstStyle/>
          <a:p>
            <a:pPr marL="0" marR="0" lvl="0" indent="0" algn="ctr" rtl="0">
              <a:lnSpc>
                <a:spcPct val="111003"/>
              </a:lnSpc>
              <a:spcBef>
                <a:spcPts val="0"/>
              </a:spcBef>
              <a:spcAft>
                <a:spcPts val="0"/>
              </a:spcAft>
              <a:buClr>
                <a:srgbClr val="000000"/>
              </a:buClr>
              <a:buSzPts val="8770"/>
              <a:buFont typeface="Arial"/>
              <a:buNone/>
            </a:pPr>
            <a:r>
              <a:rPr lang="en-US" sz="7769" b="1" i="0" u="none" strike="noStrike" cap="none">
                <a:solidFill>
                  <a:srgbClr val="EEEAE3"/>
                </a:solidFill>
                <a:latin typeface="MuktaMahee ExtraBold"/>
                <a:ea typeface="MuktaMahee ExtraBold"/>
                <a:cs typeface="MuktaMahee ExtraBold"/>
                <a:sym typeface="Mukta Mahee ExtraBold"/>
              </a:rPr>
              <a:t>HDB RESALE PRICE CALCULATOR DEMO</a:t>
            </a:r>
            <a:endParaRPr sz="400" b="0" i="0" u="none" strike="noStrike" cap="none">
              <a:solidFill>
                <a:srgbClr val="000000"/>
              </a:solidFill>
              <a:latin typeface="Arial"/>
              <a:ea typeface="Arial"/>
              <a:cs typeface="Arial"/>
              <a:sym typeface="Arial"/>
            </a:endParaRPr>
          </a:p>
        </p:txBody>
      </p:sp>
      <p:pic>
        <p:nvPicPr>
          <p:cNvPr id="349" name="Google Shape;349;p4" descr="cpf contribution rates for singapore permanent residents"/>
          <p:cNvPicPr preferRelativeResize="0"/>
          <p:nvPr/>
        </p:nvPicPr>
        <p:blipFill rotWithShape="1">
          <a:blip r:embed="rId4">
            <a:alphaModFix/>
          </a:blip>
          <a:srcRect/>
          <a:stretch/>
        </p:blipFill>
        <p:spPr>
          <a:xfrm>
            <a:off x="20912" y="-6015"/>
            <a:ext cx="9712512" cy="6478169"/>
          </a:xfrm>
          <a:prstGeom prst="rect">
            <a:avLst/>
          </a:prstGeom>
          <a:noFill/>
          <a:ln>
            <a:noFill/>
          </a:ln>
        </p:spPr>
      </p:pic>
      <p:pic>
        <p:nvPicPr>
          <p:cNvPr id="350" name="Google Shape;350;p4"/>
          <p:cNvPicPr preferRelativeResize="0"/>
          <p:nvPr/>
        </p:nvPicPr>
        <p:blipFill rotWithShape="1">
          <a:blip r:embed="rId5">
            <a:alphaModFix/>
          </a:blip>
          <a:srcRect/>
          <a:stretch/>
        </p:blipFill>
        <p:spPr>
          <a:xfrm>
            <a:off x="11835834" y="2310468"/>
            <a:ext cx="4503078" cy="4354191"/>
          </a:xfrm>
          <a:prstGeom prst="rect">
            <a:avLst/>
          </a:prstGeom>
          <a:noFill/>
          <a:ln>
            <a:noFill/>
          </a:ln>
        </p:spPr>
      </p:pic>
      <p:sp>
        <p:nvSpPr>
          <p:cNvPr id="351" name="Google Shape;351;p4"/>
          <p:cNvSpPr txBox="1"/>
          <p:nvPr/>
        </p:nvSpPr>
        <p:spPr>
          <a:xfrm>
            <a:off x="12284076" y="7123171"/>
            <a:ext cx="3606593" cy="95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a:solidFill>
                  <a:srgbClr val="000000"/>
                </a:solidFill>
                <a:latin typeface="Arial"/>
                <a:ea typeface="Arial"/>
                <a:cs typeface="Arial"/>
                <a:sym typeface="Arial"/>
              </a:rPr>
              <a:t>https://dsi39-project2-colony.streamlit.app/</a:t>
            </a:r>
            <a:endParaRPr sz="2500" b="1" i="0" u="none" strike="noStrike" cap="none" dirty="0">
              <a:solidFill>
                <a:srgbClr val="000000"/>
              </a:solidFill>
              <a:latin typeface="Arial"/>
              <a:ea typeface="Arial"/>
              <a:cs typeface="Arial"/>
              <a:sym typeface="Arial"/>
            </a:endParaRPr>
          </a:p>
        </p:txBody>
      </p:sp>
      <p:sp>
        <p:nvSpPr>
          <p:cNvPr id="352" name="Google Shape;352;p4"/>
          <p:cNvSpPr txBox="1"/>
          <p:nvPr/>
        </p:nvSpPr>
        <p:spPr>
          <a:xfrm>
            <a:off x="12196954" y="1255452"/>
            <a:ext cx="3606593" cy="95407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SCAN HERE FOR CALCULATOR</a:t>
            </a:r>
            <a:endParaRPr sz="2500" b="1"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descr="Central Provident Fund Board logo"/>
          <p:cNvSpPr/>
          <p:nvPr/>
        </p:nvSpPr>
        <p:spPr>
          <a:xfrm>
            <a:off x="8991600" y="49911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326600" y="7452395"/>
            <a:ext cx="10818000" cy="1608300"/>
          </a:xfrm>
          <a:prstGeom prst="rect">
            <a:avLst/>
          </a:prstGeom>
          <a:no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8799"/>
              <a:buFont typeface="Arial"/>
              <a:buNone/>
            </a:pPr>
            <a:r>
              <a:rPr lang="en-US" sz="4999" b="1" i="0" u="none" strike="noStrike" cap="none">
                <a:solidFill>
                  <a:srgbClr val="494429"/>
                </a:solidFill>
                <a:latin typeface="MuktaMahee ExtraBold"/>
                <a:ea typeface="MuktaMahee ExtraBold"/>
                <a:cs typeface="MuktaMahee ExtraBold"/>
                <a:sym typeface="Mukta Mahee ExtraBold"/>
              </a:rPr>
              <a:t>CPFB Senior Management Meeting</a:t>
            </a:r>
            <a:endParaRPr sz="100" b="0" i="0" u="none" strike="noStrike" cap="none">
              <a:solidFill>
                <a:srgbClr val="000000"/>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5000"/>
              <a:buFont typeface="Arial"/>
              <a:buNone/>
            </a:pPr>
            <a:r>
              <a:rPr lang="en-US" sz="5000" b="1" i="0" u="none" strike="noStrike" cap="none">
                <a:solidFill>
                  <a:srgbClr val="494429"/>
                </a:solidFill>
                <a:latin typeface="MuktaMahee ExtraBold"/>
                <a:ea typeface="MuktaMahee ExtraBold"/>
                <a:cs typeface="MuktaMahee ExtraBold"/>
                <a:sym typeface="Mukta Mahee ExtraBold"/>
              </a:rPr>
              <a:t>15 Sep 2023</a:t>
            </a:r>
            <a:endParaRPr sz="4999" b="1" i="0" u="none" strike="noStrike" cap="none">
              <a:solidFill>
                <a:srgbClr val="494429"/>
              </a:solidFill>
              <a:latin typeface="MuktaMahee ExtraBold"/>
              <a:ea typeface="MuktaMahee ExtraBold"/>
              <a:cs typeface="MuktaMahee ExtraBold"/>
              <a:sym typeface="Mukta Mahee ExtraBold"/>
            </a:endParaRPr>
          </a:p>
          <a:p>
            <a:pPr marL="0" marR="0" lvl="0" indent="0" algn="l" rtl="0">
              <a:lnSpc>
                <a:spcPct val="95000"/>
              </a:lnSpc>
              <a:spcBef>
                <a:spcPts val="0"/>
              </a:spcBef>
              <a:spcAft>
                <a:spcPts val="0"/>
              </a:spcAft>
              <a:buClr>
                <a:srgbClr val="000000"/>
              </a:buClr>
              <a:buSzPts val="8799"/>
              <a:buFont typeface="Arial"/>
              <a:buNone/>
            </a:pPr>
            <a:endParaRPr sz="1000" b="0" i="0" u="none" strike="noStrike" cap="none">
              <a:solidFill>
                <a:srgbClr val="494429"/>
              </a:solidFill>
              <a:latin typeface="Arial"/>
              <a:ea typeface="Arial"/>
              <a:cs typeface="Arial"/>
              <a:sym typeface="Arial"/>
            </a:endParaRPr>
          </a:p>
        </p:txBody>
      </p:sp>
      <p:pic>
        <p:nvPicPr>
          <p:cNvPr id="91" name="Google Shape;91;p1"/>
          <p:cNvPicPr preferRelativeResize="0"/>
          <p:nvPr/>
        </p:nvPicPr>
        <p:blipFill rotWithShape="1">
          <a:blip r:embed="rId3">
            <a:alphaModFix/>
          </a:blip>
          <a:srcRect l="52507"/>
          <a:stretch/>
        </p:blipFill>
        <p:spPr>
          <a:xfrm>
            <a:off x="10205600" y="0"/>
            <a:ext cx="8082401" cy="10287000"/>
          </a:xfrm>
          <a:prstGeom prst="rect">
            <a:avLst/>
          </a:prstGeom>
          <a:noFill/>
          <a:ln>
            <a:noFill/>
          </a:ln>
        </p:spPr>
      </p:pic>
      <p:sp>
        <p:nvSpPr>
          <p:cNvPr id="92" name="Google Shape;92;p1"/>
          <p:cNvSpPr txBox="1"/>
          <p:nvPr/>
        </p:nvSpPr>
        <p:spPr>
          <a:xfrm>
            <a:off x="326600" y="2482650"/>
            <a:ext cx="9879000" cy="3626100"/>
          </a:xfrm>
          <a:prstGeom prst="rect">
            <a:avLst/>
          </a:prstGeom>
          <a:solidFill>
            <a:schemeClr val="lt1">
              <a:alpha val="43529"/>
            </a:schemeClr>
          </a:solid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8799"/>
              <a:buFont typeface="Arial"/>
              <a:buNone/>
            </a:pPr>
            <a:r>
              <a:rPr lang="en-US" sz="8399" b="1" i="0" u="none" strike="noStrike" cap="none">
                <a:solidFill>
                  <a:srgbClr val="494429"/>
                </a:solidFill>
                <a:latin typeface="MuktaMahee ExtraBold"/>
                <a:ea typeface="MuktaMahee ExtraBold"/>
                <a:cs typeface="MuktaMahee ExtraBold"/>
                <a:sym typeface="Mukta Mahee ExtraBold"/>
              </a:rPr>
              <a:t>A</a:t>
            </a:r>
            <a:r>
              <a:rPr lang="en-US" sz="8199" b="1" i="0" u="none" strike="noStrike" cap="none">
                <a:solidFill>
                  <a:srgbClr val="494429"/>
                </a:solidFill>
                <a:latin typeface="MuktaMahee ExtraBold"/>
                <a:ea typeface="MuktaMahee ExtraBold"/>
                <a:cs typeface="MuktaMahee ExtraBold"/>
                <a:sym typeface="Mukta Mahee ExtraBold"/>
              </a:rPr>
              <a:t>nalysis and </a:t>
            </a:r>
            <a:endParaRPr sz="8199" b="1" i="0" u="none" strike="noStrike" cap="none">
              <a:solidFill>
                <a:srgbClr val="494429"/>
              </a:solidFill>
              <a:latin typeface="MuktaMahee ExtraBold"/>
              <a:ea typeface="MuktaMahee ExtraBold"/>
              <a:cs typeface="MuktaMahee ExtraBold"/>
              <a:sym typeface="Mukta Mahee ExtraBold"/>
            </a:endParaRPr>
          </a:p>
          <a:p>
            <a:pPr marL="0" marR="0" lvl="0" indent="0" algn="l" rtl="0">
              <a:lnSpc>
                <a:spcPct val="95000"/>
              </a:lnSpc>
              <a:spcBef>
                <a:spcPts val="0"/>
              </a:spcBef>
              <a:spcAft>
                <a:spcPts val="0"/>
              </a:spcAft>
              <a:buClr>
                <a:srgbClr val="000000"/>
              </a:buClr>
              <a:buSzPts val="8799"/>
              <a:buFont typeface="Arial"/>
              <a:buNone/>
            </a:pPr>
            <a:r>
              <a:rPr lang="en-US" sz="8199" b="1" i="0" u="none" strike="noStrike" cap="none">
                <a:solidFill>
                  <a:srgbClr val="494429"/>
                </a:solidFill>
                <a:latin typeface="MuktaMahee ExtraBold"/>
                <a:ea typeface="MuktaMahee ExtraBold"/>
                <a:cs typeface="MuktaMahee ExtraBold"/>
                <a:sym typeface="Mukta Mahee ExtraBold"/>
              </a:rPr>
              <a:t>Prediction of</a:t>
            </a:r>
            <a:endParaRPr sz="8199" b="1" i="0" u="none" strike="noStrike" cap="none">
              <a:solidFill>
                <a:srgbClr val="494429"/>
              </a:solidFill>
              <a:latin typeface="MuktaMahee ExtraBold"/>
              <a:ea typeface="MuktaMahee ExtraBold"/>
              <a:cs typeface="MuktaMahee ExtraBold"/>
              <a:sym typeface="Mukta Mahee ExtraBold"/>
            </a:endParaRPr>
          </a:p>
          <a:p>
            <a:pPr marL="0" marR="0" lvl="0" indent="0" algn="l" rtl="0">
              <a:lnSpc>
                <a:spcPct val="95000"/>
              </a:lnSpc>
              <a:spcBef>
                <a:spcPts val="0"/>
              </a:spcBef>
              <a:spcAft>
                <a:spcPts val="0"/>
              </a:spcAft>
              <a:buClr>
                <a:srgbClr val="000000"/>
              </a:buClr>
              <a:buSzPts val="8799"/>
              <a:buFont typeface="Arial"/>
              <a:buNone/>
            </a:pPr>
            <a:r>
              <a:rPr lang="en-US" sz="8199" b="1" i="0" u="none" strike="noStrike" cap="none">
                <a:solidFill>
                  <a:srgbClr val="494429"/>
                </a:solidFill>
                <a:latin typeface="MuktaMahee ExtraBold"/>
                <a:ea typeface="MuktaMahee ExtraBold"/>
                <a:cs typeface="MuktaMahee ExtraBold"/>
                <a:sym typeface="Mukta Mahee ExtraBold"/>
              </a:rPr>
              <a:t>HDB Resale Flat Price</a:t>
            </a:r>
            <a:endParaRPr sz="8199" b="1" i="0" u="none" strike="noStrike" cap="none">
              <a:solidFill>
                <a:srgbClr val="494429"/>
              </a:solidFill>
              <a:latin typeface="MuktaMahee ExtraBold"/>
              <a:ea typeface="MuktaMahee ExtraBold"/>
              <a:cs typeface="MuktaMahee ExtraBold"/>
              <a:sym typeface="Mukta Mahee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244067d1620_5_31"/>
          <p:cNvPicPr preferRelativeResize="0"/>
          <p:nvPr/>
        </p:nvPicPr>
        <p:blipFill rotWithShape="1">
          <a:blip r:embed="rId3">
            <a:alphaModFix amt="20000"/>
          </a:blip>
          <a:srcRect l="66402" t="58041"/>
          <a:stretch/>
        </p:blipFill>
        <p:spPr>
          <a:xfrm>
            <a:off x="12143575" y="5970900"/>
            <a:ext cx="6144427" cy="4316101"/>
          </a:xfrm>
          <a:prstGeom prst="rect">
            <a:avLst/>
          </a:prstGeom>
          <a:noFill/>
          <a:ln>
            <a:noFill/>
          </a:ln>
        </p:spPr>
      </p:pic>
      <p:sp>
        <p:nvSpPr>
          <p:cNvPr id="227" name="Google Shape;227;g244067d1620_5_31"/>
          <p:cNvSpPr txBox="1"/>
          <p:nvPr/>
        </p:nvSpPr>
        <p:spPr>
          <a:xfrm>
            <a:off x="962525" y="334879"/>
            <a:ext cx="16555500" cy="1195712"/>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7000" b="1" i="0" u="none" strike="noStrike" cap="none" dirty="0">
                <a:solidFill>
                  <a:srgbClr val="70624E"/>
                </a:solidFill>
                <a:latin typeface="MuktaMahee ExtraBold"/>
                <a:ea typeface="MuktaMahee ExtraBold"/>
                <a:cs typeface="MuktaMahee ExtraBold"/>
                <a:sym typeface="Mukta Mahee ExtraBold"/>
              </a:rPr>
              <a:t>Summary</a:t>
            </a:r>
            <a:endParaRPr sz="7000" b="0" i="0" u="none" strike="noStrike" cap="none" dirty="0">
              <a:solidFill>
                <a:srgbClr val="000000"/>
              </a:solidFill>
              <a:latin typeface="Arial"/>
              <a:ea typeface="Arial"/>
              <a:cs typeface="Arial"/>
              <a:sym typeface="Arial"/>
            </a:endParaRPr>
          </a:p>
        </p:txBody>
      </p:sp>
      <p:sp>
        <p:nvSpPr>
          <p:cNvPr id="228" name="Google Shape;228;g244067d1620_5_31"/>
          <p:cNvSpPr txBox="1"/>
          <p:nvPr/>
        </p:nvSpPr>
        <p:spPr>
          <a:xfrm>
            <a:off x="474675" y="2079700"/>
            <a:ext cx="17470500" cy="6012672"/>
          </a:xfrm>
          <a:prstGeom prst="rect">
            <a:avLst/>
          </a:prstGeom>
          <a:noFill/>
          <a:ln>
            <a:noFill/>
          </a:ln>
        </p:spPr>
        <p:txBody>
          <a:bodyPr spcFirstLastPara="1" wrap="square" lIns="0" tIns="0" rIns="0" bIns="0" anchor="t" anchorCtr="0">
            <a:spAutoFit/>
          </a:bodyPr>
          <a:lstStyle/>
          <a:p>
            <a:pPr marL="457200" marR="0" lvl="0" indent="-457200" algn="l" rtl="0">
              <a:lnSpc>
                <a:spcPct val="110999"/>
              </a:lnSpc>
              <a:spcBef>
                <a:spcPts val="0"/>
              </a:spcBef>
              <a:spcAft>
                <a:spcPts val="0"/>
              </a:spcAft>
              <a:buClr>
                <a:srgbClr val="70624E"/>
              </a:buClr>
              <a:buSzPts val="4800"/>
              <a:buFont typeface="Mukta Mahee ExtraBold"/>
              <a:buChar char="●"/>
            </a:pPr>
            <a:r>
              <a:rPr lang="en-SG" sz="4800" b="1" i="0" u="none" strike="noStrike" cap="none" dirty="0">
                <a:solidFill>
                  <a:srgbClr val="70624E"/>
                </a:solidFill>
                <a:latin typeface="MuktaMahee ExtraBold"/>
                <a:ea typeface="MuktaMahee ExtraBold"/>
                <a:cs typeface="MuktaMahee ExtraBold"/>
                <a:sym typeface="Mukta Mahee ExtraBold"/>
              </a:rPr>
              <a:t>Problem: The price of HDB resale flats are rising and many are concerned about the </a:t>
            </a:r>
            <a:r>
              <a:rPr lang="en-SG" sz="4800" b="1" dirty="0">
                <a:solidFill>
                  <a:srgbClr val="70624E"/>
                </a:solidFill>
                <a:latin typeface="MuktaMahee ExtraBold"/>
                <a:ea typeface="MuktaMahee ExtraBold"/>
                <a:cs typeface="MuktaMahee ExtraBold"/>
                <a:sym typeface="Mukta Mahee ExtraBold"/>
              </a:rPr>
              <a:t>finances. To help people better plan for it, there is demand for a HDB resale price calculator.</a:t>
            </a:r>
          </a:p>
          <a:p>
            <a:pPr marL="457200" marR="0" lvl="0" indent="-457200" algn="l" rtl="0">
              <a:lnSpc>
                <a:spcPct val="110999"/>
              </a:lnSpc>
              <a:spcBef>
                <a:spcPts val="0"/>
              </a:spcBef>
              <a:spcAft>
                <a:spcPts val="0"/>
              </a:spcAft>
              <a:buClr>
                <a:srgbClr val="70624E"/>
              </a:buClr>
              <a:buSzPts val="4800"/>
              <a:buFont typeface="Mukta Mahee ExtraBold"/>
              <a:buChar char="●"/>
            </a:pPr>
            <a:r>
              <a:rPr lang="en-SG" sz="4800" b="1" i="0" u="none" strike="noStrike" cap="none" dirty="0">
                <a:solidFill>
                  <a:srgbClr val="70624E"/>
                </a:solidFill>
                <a:latin typeface="MuktaMahee ExtraBold"/>
                <a:ea typeface="MuktaMahee ExtraBold"/>
                <a:cs typeface="MuktaMahee ExtraBold"/>
                <a:sym typeface="Mukta Mahee ExtraBold"/>
              </a:rPr>
              <a:t>Result:</a:t>
            </a:r>
            <a:endParaRPr sz="4800" b="1" i="0" u="none" strike="noStrike" cap="none" dirty="0">
              <a:solidFill>
                <a:srgbClr val="70624E"/>
              </a:solidFill>
              <a:latin typeface="MuktaMahee ExtraBold"/>
              <a:ea typeface="MuktaMahee ExtraBold"/>
              <a:cs typeface="MuktaMahee ExtraBold"/>
              <a:sym typeface="Mukta Mahee ExtraBold"/>
            </a:endParaRPr>
          </a:p>
          <a:p>
            <a:pPr marL="914400" lvl="1" indent="-508000">
              <a:lnSpc>
                <a:spcPct val="110999"/>
              </a:lnSpc>
              <a:buClr>
                <a:srgbClr val="70624E"/>
              </a:buClr>
              <a:buSzPts val="4400"/>
              <a:buFont typeface="Mukta Mahee"/>
              <a:buChar char="○"/>
            </a:pPr>
            <a:r>
              <a:rPr lang="en-US" sz="4000" b="1" i="0" u="none" strike="noStrike" cap="none" dirty="0">
                <a:solidFill>
                  <a:srgbClr val="70624E"/>
                </a:solidFill>
                <a:latin typeface="MuktaMahee Bold"/>
                <a:ea typeface="MuktaMahee Bold"/>
                <a:cs typeface="MuktaMahee Bold"/>
                <a:sym typeface="Mukta Mahee"/>
              </a:rPr>
              <a:t>9 key features are selected.</a:t>
            </a:r>
          </a:p>
          <a:p>
            <a:pPr marL="914400" marR="0" lvl="1" indent="-508000" algn="l" rtl="0">
              <a:lnSpc>
                <a:spcPct val="110999"/>
              </a:lnSpc>
              <a:spcBef>
                <a:spcPts val="0"/>
              </a:spcBef>
              <a:spcAft>
                <a:spcPts val="0"/>
              </a:spcAft>
              <a:buClr>
                <a:srgbClr val="70624E"/>
              </a:buClr>
              <a:buSzPts val="4400"/>
              <a:buFont typeface="Mukta Mahee"/>
              <a:buChar char="○"/>
            </a:pPr>
            <a:r>
              <a:rPr lang="en-SG" sz="4000" b="1" dirty="0">
                <a:solidFill>
                  <a:srgbClr val="70624E"/>
                </a:solidFill>
                <a:latin typeface="MuktaMahee Bold"/>
                <a:ea typeface="MuktaMahee Bold"/>
                <a:cs typeface="MuktaMahee Bold"/>
                <a:sym typeface="Mukta Mahee"/>
              </a:rPr>
              <a:t>A linear regression model built, that is reliable and shows consistent performance across different datasets.</a:t>
            </a:r>
          </a:p>
          <a:p>
            <a:pPr marL="914400" marR="0" lvl="1" indent="-508000" algn="l" rtl="0">
              <a:lnSpc>
                <a:spcPct val="110999"/>
              </a:lnSpc>
              <a:spcBef>
                <a:spcPts val="0"/>
              </a:spcBef>
              <a:spcAft>
                <a:spcPts val="0"/>
              </a:spcAft>
              <a:buClr>
                <a:srgbClr val="70624E"/>
              </a:buClr>
              <a:buSzPts val="4400"/>
              <a:buFont typeface="Mukta Mahee"/>
              <a:buChar char="○"/>
            </a:pPr>
            <a:r>
              <a:rPr lang="en-SG" sz="4000" b="1" i="0" u="none" strike="noStrike" cap="none" dirty="0">
                <a:solidFill>
                  <a:srgbClr val="70624E"/>
                </a:solidFill>
                <a:latin typeface="MuktaMahee Bold"/>
                <a:ea typeface="MuktaMahee Bold"/>
                <a:cs typeface="MuktaMahee Bold"/>
                <a:sym typeface="Mukta Mahee"/>
              </a:rPr>
              <a:t>A working web app that is accessible via internet devices</a:t>
            </a:r>
            <a:endParaRPr sz="4400" b="1" i="0" u="none" strike="noStrike" cap="none" dirty="0">
              <a:solidFill>
                <a:srgbClr val="70624E"/>
              </a:solidFill>
              <a:latin typeface="MuktaMahee Bold"/>
              <a:ea typeface="MuktaMahee Bold"/>
              <a:cs typeface="MuktaMahee Bold"/>
              <a:sym typeface="Mukta Mahee"/>
            </a:endParaRPr>
          </a:p>
        </p:txBody>
      </p:sp>
    </p:spTree>
    <p:extLst>
      <p:ext uri="{BB962C8B-B14F-4D97-AF65-F5344CB8AC3E}">
        <p14:creationId xmlns:p14="http://schemas.microsoft.com/office/powerpoint/2010/main" val="258146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cxnSp>
        <p:nvCxnSpPr>
          <p:cNvPr id="357" name="Google Shape;357;p12"/>
          <p:cNvCxnSpPr/>
          <p:nvPr/>
        </p:nvCxnSpPr>
        <p:spPr>
          <a:xfrm>
            <a:off x="-265189" y="6300333"/>
            <a:ext cx="18850500" cy="0"/>
          </a:xfrm>
          <a:prstGeom prst="straightConnector1">
            <a:avLst/>
          </a:prstGeom>
          <a:noFill/>
          <a:ln w="76200" cap="flat" cmpd="sng">
            <a:solidFill>
              <a:srgbClr val="AA8975"/>
            </a:solidFill>
            <a:prstDash val="solid"/>
            <a:round/>
            <a:headEnd type="none" w="sm" len="sm"/>
            <a:tailEnd type="none" w="sm" len="sm"/>
          </a:ln>
        </p:spPr>
      </p:cxnSp>
      <p:grpSp>
        <p:nvGrpSpPr>
          <p:cNvPr id="358" name="Google Shape;358;p12"/>
          <p:cNvGrpSpPr/>
          <p:nvPr/>
        </p:nvGrpSpPr>
        <p:grpSpPr>
          <a:xfrm>
            <a:off x="3230808" y="6082443"/>
            <a:ext cx="585518" cy="588142"/>
            <a:chOff x="1813" y="0"/>
            <a:chExt cx="809173" cy="812800"/>
          </a:xfrm>
        </p:grpSpPr>
        <p:sp>
          <p:nvSpPr>
            <p:cNvPr id="359" name="Google Shape;359;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8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61" name="Google Shape;361;p12"/>
          <p:cNvGrpSpPr/>
          <p:nvPr/>
        </p:nvGrpSpPr>
        <p:grpSpPr>
          <a:xfrm>
            <a:off x="8608689" y="6082443"/>
            <a:ext cx="585518" cy="588142"/>
            <a:chOff x="1813" y="0"/>
            <a:chExt cx="809173" cy="812800"/>
          </a:xfrm>
        </p:grpSpPr>
        <p:sp>
          <p:nvSpPr>
            <p:cNvPr id="362" name="Google Shape;362;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8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64" name="Google Shape;364;p12"/>
          <p:cNvGrpSpPr/>
          <p:nvPr/>
        </p:nvGrpSpPr>
        <p:grpSpPr>
          <a:xfrm>
            <a:off x="14243250" y="6082443"/>
            <a:ext cx="585518" cy="588142"/>
            <a:chOff x="1813" y="0"/>
            <a:chExt cx="809173" cy="812800"/>
          </a:xfrm>
        </p:grpSpPr>
        <p:sp>
          <p:nvSpPr>
            <p:cNvPr id="365" name="Google Shape;365;p1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89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67" name="Google Shape;367;p12"/>
          <p:cNvCxnSpPr/>
          <p:nvPr/>
        </p:nvCxnSpPr>
        <p:spPr>
          <a:xfrm rot="10800000">
            <a:off x="3504536" y="6300262"/>
            <a:ext cx="0" cy="1127700"/>
          </a:xfrm>
          <a:prstGeom prst="straightConnector1">
            <a:avLst/>
          </a:prstGeom>
          <a:noFill/>
          <a:ln w="38100" cap="flat" cmpd="sng">
            <a:solidFill>
              <a:srgbClr val="AA8975"/>
            </a:solidFill>
            <a:prstDash val="solid"/>
            <a:round/>
            <a:headEnd type="none" w="sm" len="sm"/>
            <a:tailEnd type="none" w="sm" len="sm"/>
          </a:ln>
        </p:spPr>
      </p:cxnSp>
      <p:cxnSp>
        <p:nvCxnSpPr>
          <p:cNvPr id="368" name="Google Shape;368;p12"/>
          <p:cNvCxnSpPr/>
          <p:nvPr/>
        </p:nvCxnSpPr>
        <p:spPr>
          <a:xfrm rot="10800000">
            <a:off x="14541185" y="6300262"/>
            <a:ext cx="0" cy="1127700"/>
          </a:xfrm>
          <a:prstGeom prst="straightConnector1">
            <a:avLst/>
          </a:prstGeom>
          <a:noFill/>
          <a:ln w="38100" cap="flat" cmpd="sng">
            <a:solidFill>
              <a:srgbClr val="AA8975"/>
            </a:solidFill>
            <a:prstDash val="solid"/>
            <a:round/>
            <a:headEnd type="none" w="sm" len="sm"/>
            <a:tailEnd type="none" w="sm" len="sm"/>
          </a:ln>
        </p:spPr>
      </p:cxnSp>
      <p:sp>
        <p:nvSpPr>
          <p:cNvPr id="369" name="Google Shape;369;p12"/>
          <p:cNvSpPr/>
          <p:nvPr/>
        </p:nvSpPr>
        <p:spPr>
          <a:xfrm>
            <a:off x="14279645" y="8318447"/>
            <a:ext cx="3211414" cy="2931145"/>
          </a:xfrm>
          <a:custGeom>
            <a:avLst/>
            <a:gdLst/>
            <a:ahLst/>
            <a:cxnLst/>
            <a:rect l="l" t="t" r="r" b="b"/>
            <a:pathLst>
              <a:path w="3211414" h="2931145" extrusionOk="0">
                <a:moveTo>
                  <a:pt x="0" y="0"/>
                </a:moveTo>
                <a:lnTo>
                  <a:pt x="3211414" y="0"/>
                </a:lnTo>
                <a:lnTo>
                  <a:pt x="3211414" y="2931146"/>
                </a:lnTo>
                <a:lnTo>
                  <a:pt x="0" y="2931146"/>
                </a:lnTo>
                <a:lnTo>
                  <a:pt x="0" y="0"/>
                </a:lnTo>
                <a:close/>
              </a:path>
            </a:pathLst>
          </a:custGeom>
          <a:blipFill rotWithShape="1">
            <a:blip r:embed="rId3">
              <a:alphaModFix/>
            </a:blip>
            <a:stretch>
              <a:fillRect/>
            </a:stretch>
          </a:blipFill>
          <a:ln>
            <a:noFill/>
          </a:ln>
        </p:spPr>
        <p:txBody>
          <a:bodyPr/>
          <a:lstStyle/>
          <a:p>
            <a:endParaRPr lang="en-SG"/>
          </a:p>
        </p:txBody>
      </p:sp>
      <p:sp>
        <p:nvSpPr>
          <p:cNvPr id="370" name="Google Shape;370;p12"/>
          <p:cNvSpPr/>
          <p:nvPr/>
        </p:nvSpPr>
        <p:spPr>
          <a:xfrm flipH="1">
            <a:off x="372675" y="8807504"/>
            <a:ext cx="3573343" cy="2488346"/>
          </a:xfrm>
          <a:custGeom>
            <a:avLst/>
            <a:gdLst/>
            <a:ahLst/>
            <a:cxnLst/>
            <a:rect l="l" t="t" r="r" b="b"/>
            <a:pathLst>
              <a:path w="3573343" h="2488346" extrusionOk="0">
                <a:moveTo>
                  <a:pt x="3573343" y="0"/>
                </a:moveTo>
                <a:lnTo>
                  <a:pt x="0" y="0"/>
                </a:lnTo>
                <a:lnTo>
                  <a:pt x="0" y="2488346"/>
                </a:lnTo>
                <a:lnTo>
                  <a:pt x="3573343" y="2488346"/>
                </a:lnTo>
                <a:lnTo>
                  <a:pt x="3573343" y="0"/>
                </a:lnTo>
                <a:close/>
              </a:path>
            </a:pathLst>
          </a:custGeom>
          <a:blipFill rotWithShape="1">
            <a:blip r:embed="rId4">
              <a:alphaModFix/>
            </a:blip>
            <a:stretch>
              <a:fillRect/>
            </a:stretch>
          </a:blipFill>
          <a:ln>
            <a:noFill/>
          </a:ln>
        </p:spPr>
        <p:txBody>
          <a:bodyPr/>
          <a:lstStyle/>
          <a:p>
            <a:endParaRPr lang="en-SG"/>
          </a:p>
        </p:txBody>
      </p:sp>
      <p:sp>
        <p:nvSpPr>
          <p:cNvPr id="371" name="Google Shape;371;p12"/>
          <p:cNvSpPr/>
          <p:nvPr/>
        </p:nvSpPr>
        <p:spPr>
          <a:xfrm>
            <a:off x="9749107" y="8807504"/>
            <a:ext cx="3586437" cy="2953920"/>
          </a:xfrm>
          <a:custGeom>
            <a:avLst/>
            <a:gdLst/>
            <a:ahLst/>
            <a:cxnLst/>
            <a:rect l="l" t="t" r="r" b="b"/>
            <a:pathLst>
              <a:path w="3586437" h="2953920" extrusionOk="0">
                <a:moveTo>
                  <a:pt x="0" y="0"/>
                </a:moveTo>
                <a:lnTo>
                  <a:pt x="3586437" y="0"/>
                </a:lnTo>
                <a:lnTo>
                  <a:pt x="3586437" y="2953919"/>
                </a:lnTo>
                <a:lnTo>
                  <a:pt x="0" y="2953919"/>
                </a:lnTo>
                <a:lnTo>
                  <a:pt x="0" y="0"/>
                </a:lnTo>
                <a:close/>
              </a:path>
            </a:pathLst>
          </a:custGeom>
          <a:blipFill rotWithShape="1">
            <a:blip r:embed="rId5">
              <a:alphaModFix/>
            </a:blip>
            <a:stretch>
              <a:fillRect/>
            </a:stretch>
          </a:blipFill>
          <a:ln>
            <a:noFill/>
          </a:ln>
        </p:spPr>
        <p:txBody>
          <a:bodyPr/>
          <a:lstStyle/>
          <a:p>
            <a:endParaRPr lang="en-SG"/>
          </a:p>
        </p:txBody>
      </p:sp>
      <p:sp>
        <p:nvSpPr>
          <p:cNvPr id="372" name="Google Shape;372;p12"/>
          <p:cNvSpPr/>
          <p:nvPr/>
        </p:nvSpPr>
        <p:spPr>
          <a:xfrm>
            <a:off x="5222655" y="7966022"/>
            <a:ext cx="3586130" cy="3771264"/>
          </a:xfrm>
          <a:custGeom>
            <a:avLst/>
            <a:gdLst/>
            <a:ahLst/>
            <a:cxnLst/>
            <a:rect l="l" t="t" r="r" b="b"/>
            <a:pathLst>
              <a:path w="3586130" h="3771264" extrusionOk="0">
                <a:moveTo>
                  <a:pt x="0" y="0"/>
                </a:moveTo>
                <a:lnTo>
                  <a:pt x="3586130" y="0"/>
                </a:lnTo>
                <a:lnTo>
                  <a:pt x="3586130" y="3771265"/>
                </a:lnTo>
                <a:lnTo>
                  <a:pt x="0" y="3771265"/>
                </a:lnTo>
                <a:lnTo>
                  <a:pt x="0" y="0"/>
                </a:lnTo>
                <a:close/>
              </a:path>
            </a:pathLst>
          </a:custGeom>
          <a:blipFill rotWithShape="1">
            <a:blip r:embed="rId6">
              <a:alphaModFix/>
            </a:blip>
            <a:stretch>
              <a:fillRect/>
            </a:stretch>
          </a:blipFill>
          <a:ln>
            <a:noFill/>
          </a:ln>
        </p:spPr>
        <p:txBody>
          <a:bodyPr/>
          <a:lstStyle/>
          <a:p>
            <a:endParaRPr lang="en-SG"/>
          </a:p>
        </p:txBody>
      </p:sp>
      <p:sp>
        <p:nvSpPr>
          <p:cNvPr id="373" name="Google Shape;373;p12"/>
          <p:cNvSpPr txBox="1"/>
          <p:nvPr/>
        </p:nvSpPr>
        <p:spPr>
          <a:xfrm>
            <a:off x="1841124" y="7521945"/>
            <a:ext cx="33648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000"/>
              <a:buFont typeface="Arial"/>
              <a:buNone/>
            </a:pPr>
            <a:r>
              <a:rPr lang="en-US" sz="3000" b="1" i="0" u="none" strike="noStrike" cap="none">
                <a:solidFill>
                  <a:srgbClr val="AA8975"/>
                </a:solidFill>
                <a:latin typeface="MuktaMahee SemiBold"/>
                <a:ea typeface="MuktaMahee SemiBold"/>
                <a:cs typeface="MuktaMahee SemiBold"/>
                <a:sym typeface="Mukta Mahee SemiBold"/>
              </a:rPr>
              <a:t>Phase 1</a:t>
            </a:r>
            <a:endParaRPr sz="1400" b="0" i="0" u="none" strike="noStrike" cap="none">
              <a:solidFill>
                <a:srgbClr val="000000"/>
              </a:solidFill>
              <a:latin typeface="Arial"/>
              <a:ea typeface="Arial"/>
              <a:cs typeface="Arial"/>
              <a:sym typeface="Arial"/>
            </a:endParaRPr>
          </a:p>
        </p:txBody>
      </p:sp>
      <p:sp>
        <p:nvSpPr>
          <p:cNvPr id="374" name="Google Shape;374;p12"/>
          <p:cNvSpPr txBox="1"/>
          <p:nvPr/>
        </p:nvSpPr>
        <p:spPr>
          <a:xfrm>
            <a:off x="12839673" y="7521945"/>
            <a:ext cx="33648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000"/>
              <a:buFont typeface="Arial"/>
              <a:buNone/>
            </a:pPr>
            <a:r>
              <a:rPr lang="en-US" sz="3000" b="1" i="0" u="none" strike="noStrike" cap="none">
                <a:solidFill>
                  <a:srgbClr val="AA8975"/>
                </a:solidFill>
                <a:latin typeface="MuktaMahee SemiBold"/>
                <a:ea typeface="MuktaMahee SemiBold"/>
                <a:cs typeface="MuktaMahee SemiBold"/>
                <a:sym typeface="Mukta Mahee SemiBold"/>
              </a:rPr>
              <a:t>Phase 3</a:t>
            </a:r>
            <a:endParaRPr sz="1400" b="0" i="0" u="none" strike="noStrike" cap="none">
              <a:solidFill>
                <a:srgbClr val="000000"/>
              </a:solidFill>
              <a:latin typeface="Arial"/>
              <a:ea typeface="Arial"/>
              <a:cs typeface="Arial"/>
              <a:sym typeface="Arial"/>
            </a:endParaRPr>
          </a:p>
        </p:txBody>
      </p:sp>
      <p:sp>
        <p:nvSpPr>
          <p:cNvPr id="375" name="Google Shape;375;p12"/>
          <p:cNvSpPr txBox="1"/>
          <p:nvPr/>
        </p:nvSpPr>
        <p:spPr>
          <a:xfrm>
            <a:off x="3755518" y="626280"/>
            <a:ext cx="10776900" cy="1191000"/>
          </a:xfrm>
          <a:prstGeom prst="rect">
            <a:avLst/>
          </a:prstGeom>
          <a:noFill/>
          <a:ln>
            <a:noFill/>
          </a:ln>
        </p:spPr>
        <p:txBody>
          <a:bodyPr spcFirstLastPara="1" wrap="square" lIns="0" tIns="0" rIns="0" bIns="0" anchor="t" anchorCtr="0">
            <a:spAutoFit/>
          </a:bodyPr>
          <a:lstStyle/>
          <a:p>
            <a:pPr marL="0" marR="0" lvl="0" indent="0" algn="ctr" rtl="0">
              <a:lnSpc>
                <a:spcPct val="136008"/>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Moving Forward</a:t>
            </a:r>
            <a:endParaRPr sz="1400" b="0" i="0" u="none" strike="noStrike" cap="none">
              <a:solidFill>
                <a:srgbClr val="000000"/>
              </a:solidFill>
              <a:latin typeface="Arial"/>
              <a:ea typeface="Arial"/>
              <a:cs typeface="Arial"/>
              <a:sym typeface="Arial"/>
            </a:endParaRPr>
          </a:p>
        </p:txBody>
      </p:sp>
      <p:sp>
        <p:nvSpPr>
          <p:cNvPr id="376" name="Google Shape;376;p12"/>
          <p:cNvSpPr txBox="1"/>
          <p:nvPr/>
        </p:nvSpPr>
        <p:spPr>
          <a:xfrm>
            <a:off x="1027750" y="3357725"/>
            <a:ext cx="4795200" cy="2528100"/>
          </a:xfrm>
          <a:prstGeom prst="rect">
            <a:avLst/>
          </a:prstGeom>
          <a:noFill/>
          <a:ln>
            <a:noFill/>
          </a:ln>
        </p:spPr>
        <p:txBody>
          <a:bodyPr spcFirstLastPara="1" wrap="square" lIns="0" tIns="0" rIns="0" bIns="0" anchor="t" anchorCtr="0">
            <a:spAutoFit/>
          </a:bodyPr>
          <a:lstStyle/>
          <a:p>
            <a:pPr marL="285750" marR="0" lvl="0" indent="-285750" algn="l" rtl="0">
              <a:lnSpc>
                <a:spcPct val="120032"/>
              </a:lnSpc>
              <a:spcBef>
                <a:spcPts val="0"/>
              </a:spcBef>
              <a:spcAft>
                <a:spcPts val="0"/>
              </a:spcAft>
              <a:buClr>
                <a:srgbClr val="000000"/>
              </a:buClr>
              <a:buSzPts val="2831"/>
              <a:buFont typeface="Arial"/>
              <a:buChar char="•"/>
            </a:pPr>
            <a:r>
              <a:rPr lang="en-US" sz="2831" b="1" i="0" u="none" strike="noStrike" cap="none">
                <a:solidFill>
                  <a:schemeClr val="dk1"/>
                </a:solidFill>
                <a:latin typeface="MuktaMahee Bold"/>
                <a:ea typeface="MuktaMahee Bold"/>
                <a:cs typeface="MuktaMahee Bold"/>
                <a:sym typeface="Mukta Mahee"/>
              </a:rPr>
              <a:t>Explore other factors (e.g. impact of cooling measures on resale price)</a:t>
            </a:r>
            <a:endParaRPr sz="2831" b="1" i="0" u="none" strike="noStrike" cap="none">
              <a:solidFill>
                <a:schemeClr val="dk1"/>
              </a:solidFill>
              <a:latin typeface="MuktaMahee Bold"/>
              <a:ea typeface="MuktaMahee Bold"/>
              <a:cs typeface="MuktaMahee Bold"/>
              <a:sym typeface="Mukta Mahee"/>
            </a:endParaRPr>
          </a:p>
          <a:p>
            <a:pPr marL="285750" marR="0" lvl="0" indent="-285750" algn="l" rtl="0">
              <a:lnSpc>
                <a:spcPct val="120032"/>
              </a:lnSpc>
              <a:spcBef>
                <a:spcPts val="0"/>
              </a:spcBef>
              <a:spcAft>
                <a:spcPts val="0"/>
              </a:spcAft>
              <a:buClr>
                <a:schemeClr val="dk1"/>
              </a:buClr>
              <a:buSzPts val="2831"/>
              <a:buFont typeface="Mukta Mahee"/>
              <a:buChar char="•"/>
            </a:pPr>
            <a:r>
              <a:rPr lang="en-US" sz="2831" b="1" i="0" u="none" strike="noStrike" cap="none">
                <a:solidFill>
                  <a:schemeClr val="dk1"/>
                </a:solidFill>
                <a:latin typeface="MuktaMahee Bold"/>
                <a:ea typeface="MuktaMahee Bold"/>
                <a:cs typeface="MuktaMahee Bold"/>
                <a:sym typeface="Mukta Mahee"/>
              </a:rPr>
              <a:t>Explore other machine learning models</a:t>
            </a:r>
            <a:endParaRPr sz="2831" b="1" i="0" u="none" strike="noStrike" cap="none">
              <a:solidFill>
                <a:schemeClr val="dk1"/>
              </a:solidFill>
              <a:latin typeface="MuktaMahee Bold"/>
              <a:ea typeface="MuktaMahee Bold"/>
              <a:cs typeface="MuktaMahee Bold"/>
              <a:sym typeface="Mukta Mahee"/>
            </a:endParaRPr>
          </a:p>
        </p:txBody>
      </p:sp>
      <p:cxnSp>
        <p:nvCxnSpPr>
          <p:cNvPr id="377" name="Google Shape;377;p12"/>
          <p:cNvCxnSpPr/>
          <p:nvPr/>
        </p:nvCxnSpPr>
        <p:spPr>
          <a:xfrm rot="10800000">
            <a:off x="8902389" y="6308284"/>
            <a:ext cx="0" cy="1127700"/>
          </a:xfrm>
          <a:prstGeom prst="straightConnector1">
            <a:avLst/>
          </a:prstGeom>
          <a:noFill/>
          <a:ln w="38100" cap="flat" cmpd="sng">
            <a:solidFill>
              <a:srgbClr val="AA8975"/>
            </a:solidFill>
            <a:prstDash val="solid"/>
            <a:round/>
            <a:headEnd type="none" w="sm" len="sm"/>
            <a:tailEnd type="none" w="sm" len="sm"/>
          </a:ln>
        </p:spPr>
      </p:cxnSp>
      <p:sp>
        <p:nvSpPr>
          <p:cNvPr id="378" name="Google Shape;378;p12"/>
          <p:cNvSpPr txBox="1"/>
          <p:nvPr/>
        </p:nvSpPr>
        <p:spPr>
          <a:xfrm>
            <a:off x="7200877" y="7529967"/>
            <a:ext cx="3364800" cy="461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000"/>
              <a:buFont typeface="Arial"/>
              <a:buNone/>
            </a:pPr>
            <a:r>
              <a:rPr lang="en-US" sz="3000" b="1" i="0" u="none" strike="noStrike" cap="none">
                <a:solidFill>
                  <a:srgbClr val="AA8975"/>
                </a:solidFill>
                <a:latin typeface="MuktaMahee SemiBold"/>
                <a:ea typeface="MuktaMahee SemiBold"/>
                <a:cs typeface="MuktaMahee SemiBold"/>
                <a:sym typeface="Mukta Mahee SemiBold"/>
              </a:rPr>
              <a:t>Phase 2</a:t>
            </a:r>
            <a:endParaRPr sz="1400" b="0" i="0" u="none" strike="noStrike" cap="none">
              <a:solidFill>
                <a:srgbClr val="000000"/>
              </a:solidFill>
              <a:latin typeface="Arial"/>
              <a:ea typeface="Arial"/>
              <a:cs typeface="Arial"/>
              <a:sym typeface="Arial"/>
            </a:endParaRPr>
          </a:p>
        </p:txBody>
      </p:sp>
      <p:sp>
        <p:nvSpPr>
          <p:cNvPr id="379" name="Google Shape;379;p12"/>
          <p:cNvSpPr txBox="1"/>
          <p:nvPr/>
        </p:nvSpPr>
        <p:spPr>
          <a:xfrm>
            <a:off x="1168150" y="2262600"/>
            <a:ext cx="4223400" cy="958800"/>
          </a:xfrm>
          <a:prstGeom prst="rect">
            <a:avLst/>
          </a:prstGeom>
          <a:noFill/>
          <a:ln>
            <a:noFill/>
          </a:ln>
        </p:spPr>
        <p:txBody>
          <a:bodyPr spcFirstLastPara="1" wrap="square" lIns="0" tIns="0" rIns="0" bIns="0" anchor="t" anchorCtr="0">
            <a:spAutoFit/>
          </a:bodyPr>
          <a:lstStyle/>
          <a:p>
            <a:pPr marL="0" marR="0" lvl="0" indent="0" algn="ctr" rtl="0">
              <a:lnSpc>
                <a:spcPct val="120032"/>
              </a:lnSpc>
              <a:spcBef>
                <a:spcPts val="0"/>
              </a:spcBef>
              <a:spcAft>
                <a:spcPts val="0"/>
              </a:spcAft>
              <a:buClr>
                <a:srgbClr val="000000"/>
              </a:buClr>
              <a:buSzPts val="2431"/>
              <a:buFont typeface="Arial"/>
              <a:buNone/>
            </a:pPr>
            <a:r>
              <a:rPr lang="en-US" sz="2831" b="1" i="0" u="none" strike="noStrike" cap="none">
                <a:solidFill>
                  <a:srgbClr val="AA8975"/>
                </a:solidFill>
                <a:latin typeface="MuktaMahee Bold"/>
                <a:ea typeface="MuktaMahee Bold"/>
                <a:cs typeface="MuktaMahee Bold"/>
                <a:sym typeface="Mukta Mahee"/>
              </a:rPr>
              <a:t>IMPROVE PREDICTION SCORE</a:t>
            </a:r>
            <a:endParaRPr sz="1800" b="0" i="0" u="none" strike="noStrike" cap="none">
              <a:solidFill>
                <a:srgbClr val="000000"/>
              </a:solidFill>
              <a:latin typeface="Arial"/>
              <a:ea typeface="Arial"/>
              <a:cs typeface="Arial"/>
              <a:sym typeface="Arial"/>
            </a:endParaRPr>
          </a:p>
        </p:txBody>
      </p:sp>
      <p:sp>
        <p:nvSpPr>
          <p:cNvPr id="380" name="Google Shape;380;p12"/>
          <p:cNvSpPr txBox="1"/>
          <p:nvPr/>
        </p:nvSpPr>
        <p:spPr>
          <a:xfrm>
            <a:off x="6935150" y="3318800"/>
            <a:ext cx="4370700" cy="1482000"/>
          </a:xfrm>
          <a:prstGeom prst="rect">
            <a:avLst/>
          </a:prstGeom>
          <a:noFill/>
          <a:ln>
            <a:noFill/>
          </a:ln>
        </p:spPr>
        <p:txBody>
          <a:bodyPr spcFirstLastPara="1" wrap="square" lIns="0" tIns="0" rIns="0" bIns="0" anchor="t" anchorCtr="0">
            <a:spAutoFit/>
          </a:bodyPr>
          <a:lstStyle/>
          <a:p>
            <a:pPr marL="285750" marR="0" lvl="0" indent="-285750" algn="l" rtl="0">
              <a:lnSpc>
                <a:spcPct val="120032"/>
              </a:lnSpc>
              <a:spcBef>
                <a:spcPts val="0"/>
              </a:spcBef>
              <a:spcAft>
                <a:spcPts val="0"/>
              </a:spcAft>
              <a:buClr>
                <a:srgbClr val="000000"/>
              </a:buClr>
              <a:buSzPts val="2831"/>
              <a:buFont typeface="Arial"/>
              <a:buChar char="•"/>
            </a:pPr>
            <a:r>
              <a:rPr lang="en-US" sz="2831" b="1" i="0" u="none" strike="noStrike" cap="none">
                <a:solidFill>
                  <a:schemeClr val="dk1"/>
                </a:solidFill>
                <a:latin typeface="MuktaMahee Bold"/>
                <a:ea typeface="MuktaMahee Bold"/>
                <a:cs typeface="MuktaMahee Bold"/>
                <a:sym typeface="Mukta Mahee"/>
              </a:rPr>
              <a:t>Test and improve app usability with focus groups</a:t>
            </a:r>
            <a:endParaRPr sz="1800" b="0" i="0" u="none" strike="noStrike" cap="none">
              <a:solidFill>
                <a:schemeClr val="dk1"/>
              </a:solidFill>
              <a:latin typeface="Arial"/>
              <a:ea typeface="Arial"/>
              <a:cs typeface="Arial"/>
              <a:sym typeface="Arial"/>
            </a:endParaRPr>
          </a:p>
        </p:txBody>
      </p:sp>
      <p:sp>
        <p:nvSpPr>
          <p:cNvPr id="381" name="Google Shape;381;p12"/>
          <p:cNvSpPr txBox="1"/>
          <p:nvPr/>
        </p:nvSpPr>
        <p:spPr>
          <a:xfrm>
            <a:off x="7163739" y="2408467"/>
            <a:ext cx="3557400" cy="435900"/>
          </a:xfrm>
          <a:prstGeom prst="rect">
            <a:avLst/>
          </a:prstGeom>
          <a:noFill/>
          <a:ln>
            <a:noFill/>
          </a:ln>
        </p:spPr>
        <p:txBody>
          <a:bodyPr spcFirstLastPara="1" wrap="square" lIns="0" tIns="0" rIns="0" bIns="0" anchor="t" anchorCtr="0">
            <a:spAutoFit/>
          </a:bodyPr>
          <a:lstStyle/>
          <a:p>
            <a:pPr marL="0" marR="0" lvl="0" indent="0" algn="ctr" rtl="0">
              <a:lnSpc>
                <a:spcPct val="120032"/>
              </a:lnSpc>
              <a:spcBef>
                <a:spcPts val="0"/>
              </a:spcBef>
              <a:spcAft>
                <a:spcPts val="0"/>
              </a:spcAft>
              <a:buClr>
                <a:srgbClr val="000000"/>
              </a:buClr>
              <a:buSzPts val="2431"/>
              <a:buFont typeface="Arial"/>
              <a:buNone/>
            </a:pPr>
            <a:r>
              <a:rPr lang="en-US" sz="2831" b="1" i="0" u="none" strike="noStrike" cap="none">
                <a:solidFill>
                  <a:srgbClr val="AA8975"/>
                </a:solidFill>
                <a:latin typeface="MuktaMahee Bold"/>
                <a:ea typeface="MuktaMahee Bold"/>
                <a:cs typeface="MuktaMahee Bold"/>
                <a:sym typeface="Mukta Mahee"/>
              </a:rPr>
              <a:t>USER TESTING</a:t>
            </a:r>
            <a:endParaRPr sz="1800" b="0" i="0" u="none" strike="noStrike" cap="none">
              <a:solidFill>
                <a:srgbClr val="000000"/>
              </a:solidFill>
              <a:latin typeface="Arial"/>
              <a:ea typeface="Arial"/>
              <a:cs typeface="Arial"/>
              <a:sym typeface="Arial"/>
            </a:endParaRPr>
          </a:p>
        </p:txBody>
      </p:sp>
      <p:sp>
        <p:nvSpPr>
          <p:cNvPr id="382" name="Google Shape;382;p12"/>
          <p:cNvSpPr txBox="1"/>
          <p:nvPr/>
        </p:nvSpPr>
        <p:spPr>
          <a:xfrm>
            <a:off x="12666125" y="3266400"/>
            <a:ext cx="4479000" cy="1482000"/>
          </a:xfrm>
          <a:prstGeom prst="rect">
            <a:avLst/>
          </a:prstGeom>
          <a:noFill/>
          <a:ln>
            <a:noFill/>
          </a:ln>
        </p:spPr>
        <p:txBody>
          <a:bodyPr spcFirstLastPara="1" wrap="square" lIns="0" tIns="0" rIns="0" bIns="0" anchor="t" anchorCtr="0">
            <a:spAutoFit/>
          </a:bodyPr>
          <a:lstStyle/>
          <a:p>
            <a:pPr marL="285750" marR="0" lvl="0" indent="-285750" algn="l" rtl="0">
              <a:lnSpc>
                <a:spcPct val="120032"/>
              </a:lnSpc>
              <a:spcBef>
                <a:spcPts val="0"/>
              </a:spcBef>
              <a:spcAft>
                <a:spcPts val="0"/>
              </a:spcAft>
              <a:buClr>
                <a:srgbClr val="000000"/>
              </a:buClr>
              <a:buSzPts val="2831"/>
              <a:buFont typeface="Arial"/>
              <a:buChar char="•"/>
            </a:pPr>
            <a:r>
              <a:rPr lang="en-US" sz="2831" b="1" i="0" u="none" strike="noStrike" cap="none">
                <a:solidFill>
                  <a:schemeClr val="dk1"/>
                </a:solidFill>
                <a:latin typeface="MuktaMahee Bold"/>
                <a:ea typeface="MuktaMahee Bold"/>
                <a:cs typeface="MuktaMahee Bold"/>
                <a:sym typeface="Mukta Mahee"/>
              </a:rPr>
              <a:t>Campaign launch to educate housing finance planning with calculation.</a:t>
            </a:r>
            <a:endParaRPr sz="1800" b="0" i="0" u="none" strike="noStrike" cap="none">
              <a:solidFill>
                <a:schemeClr val="dk1"/>
              </a:solidFill>
              <a:latin typeface="Arial"/>
              <a:ea typeface="Arial"/>
              <a:cs typeface="Arial"/>
              <a:sym typeface="Arial"/>
            </a:endParaRPr>
          </a:p>
        </p:txBody>
      </p:sp>
      <p:sp>
        <p:nvSpPr>
          <p:cNvPr id="383" name="Google Shape;383;p12"/>
          <p:cNvSpPr txBox="1"/>
          <p:nvPr/>
        </p:nvSpPr>
        <p:spPr>
          <a:xfrm>
            <a:off x="12666115" y="2360092"/>
            <a:ext cx="3557400" cy="435900"/>
          </a:xfrm>
          <a:prstGeom prst="rect">
            <a:avLst/>
          </a:prstGeom>
          <a:noFill/>
          <a:ln>
            <a:noFill/>
          </a:ln>
        </p:spPr>
        <p:txBody>
          <a:bodyPr spcFirstLastPara="1" wrap="square" lIns="0" tIns="0" rIns="0" bIns="0" anchor="t" anchorCtr="0">
            <a:spAutoFit/>
          </a:bodyPr>
          <a:lstStyle/>
          <a:p>
            <a:pPr marL="0" marR="0" lvl="0" indent="0" algn="ctr" rtl="0">
              <a:lnSpc>
                <a:spcPct val="120032"/>
              </a:lnSpc>
              <a:spcBef>
                <a:spcPts val="0"/>
              </a:spcBef>
              <a:spcAft>
                <a:spcPts val="0"/>
              </a:spcAft>
              <a:buClr>
                <a:srgbClr val="000000"/>
              </a:buClr>
              <a:buSzPts val="2431"/>
              <a:buFont typeface="Arial"/>
              <a:buNone/>
            </a:pPr>
            <a:r>
              <a:rPr lang="en-US" sz="2831" b="1" i="0" u="none" strike="noStrike" cap="none">
                <a:solidFill>
                  <a:srgbClr val="AA8975"/>
                </a:solidFill>
                <a:latin typeface="MuktaMahee Bold"/>
                <a:ea typeface="MuktaMahee Bold"/>
                <a:cs typeface="MuktaMahee Bold"/>
                <a:sym typeface="Mukta Mahee"/>
              </a:rPr>
              <a:t>PUBLIC LAUNCH</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7eacc7b241_4_25" descr="Central Provident Fund Board logo"/>
          <p:cNvSpPr/>
          <p:nvPr/>
        </p:nvSpPr>
        <p:spPr>
          <a:xfrm>
            <a:off x="8991600" y="49911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g27eacc7b241_4_25"/>
          <p:cNvPicPr preferRelativeResize="0"/>
          <p:nvPr/>
        </p:nvPicPr>
        <p:blipFill rotWithShape="1">
          <a:blip r:embed="rId3">
            <a:alphaModFix/>
          </a:blip>
          <a:srcRect l="52507"/>
          <a:stretch/>
        </p:blipFill>
        <p:spPr>
          <a:xfrm>
            <a:off x="10205600" y="0"/>
            <a:ext cx="8082401" cy="10287000"/>
          </a:xfrm>
          <a:prstGeom prst="rect">
            <a:avLst/>
          </a:prstGeom>
          <a:noFill/>
          <a:ln>
            <a:noFill/>
          </a:ln>
        </p:spPr>
      </p:pic>
      <p:sp>
        <p:nvSpPr>
          <p:cNvPr id="390" name="Google Shape;390;g27eacc7b241_4_25"/>
          <p:cNvSpPr txBox="1"/>
          <p:nvPr/>
        </p:nvSpPr>
        <p:spPr>
          <a:xfrm>
            <a:off x="1028725" y="4568650"/>
            <a:ext cx="8627400" cy="1549800"/>
          </a:xfrm>
          <a:prstGeom prst="rect">
            <a:avLst/>
          </a:prstGeom>
          <a:solidFill>
            <a:schemeClr val="lt1">
              <a:alpha val="43529"/>
            </a:schemeClr>
          </a:solidFill>
          <a:ln>
            <a:noFill/>
          </a:ln>
        </p:spPr>
        <p:txBody>
          <a:bodyPr spcFirstLastPara="1" wrap="square" lIns="0" tIns="0" rIns="0" bIns="0" anchor="t" anchorCtr="0">
            <a:spAutoFit/>
          </a:bodyPr>
          <a:lstStyle/>
          <a:p>
            <a:pPr marL="0" marR="0" lvl="0" indent="0" algn="l" rtl="0">
              <a:lnSpc>
                <a:spcPct val="95000"/>
              </a:lnSpc>
              <a:spcBef>
                <a:spcPts val="0"/>
              </a:spcBef>
              <a:spcAft>
                <a:spcPts val="0"/>
              </a:spcAft>
              <a:buClr>
                <a:srgbClr val="000000"/>
              </a:buClr>
              <a:buSzPts val="8799"/>
              <a:buFont typeface="Arial"/>
              <a:buNone/>
            </a:pPr>
            <a:r>
              <a:rPr lang="en-US" sz="10599" b="1" i="0" u="none" strike="noStrike" cap="none" dirty="0">
                <a:solidFill>
                  <a:srgbClr val="494429"/>
                </a:solidFill>
                <a:latin typeface="MuktaMahee ExtraBold"/>
                <a:ea typeface="MuktaMahee ExtraBold"/>
                <a:cs typeface="MuktaMahee ExtraBold"/>
                <a:sym typeface="Mukta Mahee ExtraBold"/>
              </a:rPr>
              <a:t>Thank You</a:t>
            </a:r>
            <a:endParaRPr sz="10399" b="1" i="0" u="none" strike="noStrike" cap="none" dirty="0">
              <a:solidFill>
                <a:srgbClr val="494429"/>
              </a:solidFill>
              <a:latin typeface="MuktaMahee ExtraBold"/>
              <a:ea typeface="MuktaMahee ExtraBold"/>
              <a:cs typeface="MuktaMahee ExtraBold"/>
              <a:sym typeface="Mukta Mahee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7"/>
          <p:cNvPicPr preferRelativeResize="0"/>
          <p:nvPr/>
        </p:nvPicPr>
        <p:blipFill rotWithShape="1">
          <a:blip r:embed="rId3">
            <a:alphaModFix amt="50000"/>
          </a:blip>
          <a:srcRect l="66402" t="58042"/>
          <a:stretch/>
        </p:blipFill>
        <p:spPr>
          <a:xfrm>
            <a:off x="12143575" y="5970900"/>
            <a:ext cx="6144427" cy="4316101"/>
          </a:xfrm>
          <a:prstGeom prst="rect">
            <a:avLst/>
          </a:prstGeom>
          <a:noFill/>
          <a:ln>
            <a:noFill/>
          </a:ln>
        </p:spPr>
      </p:pic>
      <p:sp>
        <p:nvSpPr>
          <p:cNvPr id="396" name="Google Shape;396;p7"/>
          <p:cNvSpPr txBox="1"/>
          <p:nvPr/>
        </p:nvSpPr>
        <p:spPr>
          <a:xfrm>
            <a:off x="962525" y="642799"/>
            <a:ext cx="16555500" cy="1878976"/>
          </a:xfrm>
          <a:prstGeom prst="rect">
            <a:avLst/>
          </a:prstGeom>
          <a:noFill/>
          <a:ln>
            <a:noFill/>
          </a:ln>
        </p:spPr>
        <p:txBody>
          <a:bodyPr spcFirstLastPara="1" wrap="square" lIns="0" tIns="0" rIns="0" bIns="0" anchor="t" anchorCtr="0">
            <a:spAutoFit/>
          </a:bodyPr>
          <a:lstStyle/>
          <a:p>
            <a:pPr marL="0" marR="0" lvl="0" indent="0" algn="l" rtl="0">
              <a:lnSpc>
                <a:spcPct val="110999"/>
              </a:lnSpc>
              <a:spcBef>
                <a:spcPts val="0"/>
              </a:spcBef>
              <a:spcAft>
                <a:spcPts val="0"/>
              </a:spcAft>
              <a:buClr>
                <a:srgbClr val="000000"/>
              </a:buClr>
              <a:buSzPts val="7737"/>
              <a:buFont typeface="Arial"/>
              <a:buNone/>
            </a:pPr>
            <a:r>
              <a:rPr lang="en-US" sz="5500" b="1" i="0" u="none" strike="noStrike" cap="none">
                <a:solidFill>
                  <a:srgbClr val="70624E"/>
                </a:solidFill>
                <a:latin typeface="MuktaMahee ExtraBold"/>
                <a:ea typeface="MuktaMahee ExtraBold"/>
                <a:cs typeface="MuktaMahee ExtraBold"/>
                <a:sym typeface="Mukta Mahee ExtraBold"/>
              </a:rPr>
              <a:t>Interesting find: Resale flat price is not affected by nearby primary schools</a:t>
            </a:r>
            <a:endParaRPr sz="5500" b="0" i="0" u="none" strike="noStrike" cap="none">
              <a:solidFill>
                <a:srgbClr val="000000"/>
              </a:solidFill>
              <a:latin typeface="Arial"/>
              <a:ea typeface="Arial"/>
              <a:cs typeface="Arial"/>
              <a:sym typeface="Arial"/>
            </a:endParaRPr>
          </a:p>
        </p:txBody>
      </p:sp>
      <p:sp>
        <p:nvSpPr>
          <p:cNvPr id="397" name="Google Shape;397;p7"/>
          <p:cNvSpPr txBox="1"/>
          <p:nvPr/>
        </p:nvSpPr>
        <p:spPr>
          <a:xfrm>
            <a:off x="13257500" y="1166400"/>
            <a:ext cx="30000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dk1"/>
              </a:solidFill>
              <a:latin typeface="Calibri"/>
              <a:ea typeface="Calibri"/>
              <a:cs typeface="Calibri"/>
              <a:sym typeface="Calibri"/>
            </a:endParaRPr>
          </a:p>
        </p:txBody>
      </p:sp>
      <p:sp>
        <p:nvSpPr>
          <p:cNvPr id="398" name="Google Shape;398;p7"/>
          <p:cNvSpPr txBox="1"/>
          <p:nvPr/>
        </p:nvSpPr>
        <p:spPr>
          <a:xfrm>
            <a:off x="13558050" y="517890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 name="Group 4">
            <a:extLst>
              <a:ext uri="{FF2B5EF4-FFF2-40B4-BE49-F238E27FC236}">
                <a16:creationId xmlns:a16="http://schemas.microsoft.com/office/drawing/2014/main" id="{39170F8B-EFF1-9EDC-9839-33BF86E28096}"/>
              </a:ext>
            </a:extLst>
          </p:cNvPr>
          <p:cNvGrpSpPr/>
          <p:nvPr/>
        </p:nvGrpSpPr>
        <p:grpSpPr>
          <a:xfrm>
            <a:off x="3232364" y="2469995"/>
            <a:ext cx="10856284" cy="7001809"/>
            <a:chOff x="3232364" y="2469995"/>
            <a:chExt cx="10856284" cy="7001809"/>
          </a:xfrm>
        </p:grpSpPr>
        <p:grpSp>
          <p:nvGrpSpPr>
            <p:cNvPr id="4" name="Group 3">
              <a:extLst>
                <a:ext uri="{FF2B5EF4-FFF2-40B4-BE49-F238E27FC236}">
                  <a16:creationId xmlns:a16="http://schemas.microsoft.com/office/drawing/2014/main" id="{5926DC1D-782C-D742-398E-45CEF062D48D}"/>
                </a:ext>
              </a:extLst>
            </p:cNvPr>
            <p:cNvGrpSpPr/>
            <p:nvPr/>
          </p:nvGrpSpPr>
          <p:grpSpPr>
            <a:xfrm>
              <a:off x="3232364" y="2469995"/>
              <a:ext cx="10856284" cy="7001809"/>
              <a:chOff x="3260658" y="2507919"/>
              <a:chExt cx="10856284" cy="7001809"/>
            </a:xfrm>
          </p:grpSpPr>
          <p:pic>
            <p:nvPicPr>
              <p:cNvPr id="3" name="Picture 2" descr="A blue and yellow line&#10;&#10;Description automatically generated">
                <a:extLst>
                  <a:ext uri="{FF2B5EF4-FFF2-40B4-BE49-F238E27FC236}">
                    <a16:creationId xmlns:a16="http://schemas.microsoft.com/office/drawing/2014/main" id="{A515D761-0AD8-52F3-1F24-1B9C685B52F2}"/>
                  </a:ext>
                </a:extLst>
              </p:cNvPr>
              <p:cNvPicPr>
                <a:picLocks noChangeAspect="1"/>
              </p:cNvPicPr>
              <p:nvPr/>
            </p:nvPicPr>
            <p:blipFill>
              <a:blip r:embed="rId4"/>
              <a:stretch>
                <a:fillRect/>
              </a:stretch>
            </p:blipFill>
            <p:spPr>
              <a:xfrm>
                <a:off x="3260658" y="2521775"/>
                <a:ext cx="10856284" cy="6987953"/>
              </a:xfrm>
              <a:prstGeom prst="rect">
                <a:avLst/>
              </a:prstGeom>
            </p:spPr>
          </p:pic>
          <p:sp>
            <p:nvSpPr>
              <p:cNvPr id="399" name="Google Shape;399;p7"/>
              <p:cNvSpPr txBox="1"/>
              <p:nvPr/>
            </p:nvSpPr>
            <p:spPr>
              <a:xfrm rot="-5400000">
                <a:off x="3222494" y="4989612"/>
                <a:ext cx="446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a:p>
            </p:txBody>
          </p:sp>
          <p:sp>
            <p:nvSpPr>
              <p:cNvPr id="402" name="Google Shape;402;p7"/>
              <p:cNvSpPr txBox="1"/>
              <p:nvPr/>
            </p:nvSpPr>
            <p:spPr>
              <a:xfrm>
                <a:off x="3276156" y="2507919"/>
                <a:ext cx="1418189" cy="369332"/>
              </a:xfrm>
              <a:prstGeom prst="rect">
                <a:avLst/>
              </a:prstGeom>
              <a:solidFill>
                <a:srgbClr val="EFECE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 ‘000,000</a:t>
                </a:r>
                <a:endParaRPr dirty="0"/>
              </a:p>
            </p:txBody>
          </p:sp>
        </p:grpSp>
        <p:sp>
          <p:nvSpPr>
            <p:cNvPr id="400" name="Google Shape;400;p7"/>
            <p:cNvSpPr txBox="1"/>
            <p:nvPr/>
          </p:nvSpPr>
          <p:spPr>
            <a:xfrm>
              <a:off x="10405739" y="9096790"/>
              <a:ext cx="5614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(m)</a:t>
              </a: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pSp>
        <p:nvGrpSpPr>
          <p:cNvPr id="97" name="Google Shape;97;p3"/>
          <p:cNvGrpSpPr/>
          <p:nvPr/>
        </p:nvGrpSpPr>
        <p:grpSpPr>
          <a:xfrm>
            <a:off x="683600" y="2353987"/>
            <a:ext cx="11594934" cy="3266929"/>
            <a:chOff x="0" y="-47625"/>
            <a:chExt cx="3053810" cy="860425"/>
          </a:xfrm>
        </p:grpSpPr>
        <p:sp>
          <p:nvSpPr>
            <p:cNvPr id="98" name="Google Shape;98;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txBody>
            <a:bodyPr/>
            <a:lstStyle/>
            <a:p>
              <a:endParaRPr lang="en-SG"/>
            </a:p>
          </p:txBody>
        </p:sp>
        <p:sp>
          <p:nvSpPr>
            <p:cNvPr id="99" name="Google Shape;99;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0" name="Google Shape;100;p3"/>
          <p:cNvGrpSpPr/>
          <p:nvPr/>
        </p:nvGrpSpPr>
        <p:grpSpPr>
          <a:xfrm>
            <a:off x="683600" y="4294954"/>
            <a:ext cx="11594934" cy="3266929"/>
            <a:chOff x="0" y="-47625"/>
            <a:chExt cx="3053810" cy="860425"/>
          </a:xfrm>
        </p:grpSpPr>
        <p:sp>
          <p:nvSpPr>
            <p:cNvPr id="101" name="Google Shape;101;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txBody>
            <a:bodyPr/>
            <a:lstStyle/>
            <a:p>
              <a:endParaRPr lang="en-SG"/>
            </a:p>
          </p:txBody>
        </p:sp>
        <p:sp>
          <p:nvSpPr>
            <p:cNvPr id="102" name="Google Shape;102;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3" name="Google Shape;103;p3"/>
          <p:cNvGrpSpPr/>
          <p:nvPr/>
        </p:nvGrpSpPr>
        <p:grpSpPr>
          <a:xfrm>
            <a:off x="683600" y="6235922"/>
            <a:ext cx="11594934" cy="3266929"/>
            <a:chOff x="0" y="-47625"/>
            <a:chExt cx="3053810" cy="860425"/>
          </a:xfrm>
        </p:grpSpPr>
        <p:sp>
          <p:nvSpPr>
            <p:cNvPr id="104" name="Google Shape;104;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txBody>
            <a:bodyPr/>
            <a:lstStyle/>
            <a:p>
              <a:endParaRPr lang="en-SG"/>
            </a:p>
          </p:txBody>
        </p:sp>
        <p:sp>
          <p:nvSpPr>
            <p:cNvPr id="105" name="Google Shape;105;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6" name="Google Shape;106;p3"/>
          <p:cNvGrpSpPr/>
          <p:nvPr/>
        </p:nvGrpSpPr>
        <p:grpSpPr>
          <a:xfrm>
            <a:off x="683600" y="8176889"/>
            <a:ext cx="11594934" cy="3266929"/>
            <a:chOff x="0" y="-47625"/>
            <a:chExt cx="3053810" cy="860425"/>
          </a:xfrm>
        </p:grpSpPr>
        <p:sp>
          <p:nvSpPr>
            <p:cNvPr id="107" name="Google Shape;107;p3"/>
            <p:cNvSpPr/>
            <p:nvPr/>
          </p:nvSpPr>
          <p:spPr>
            <a:xfrm>
              <a:off x="0" y="0"/>
              <a:ext cx="3053810" cy="390337"/>
            </a:xfrm>
            <a:custGeom>
              <a:avLst/>
              <a:gdLst/>
              <a:ahLst/>
              <a:cxnLst/>
              <a:rect l="l" t="t" r="r" b="b"/>
              <a:pathLst>
                <a:path w="3053810" h="390337" extrusionOk="0">
                  <a:moveTo>
                    <a:pt x="0" y="0"/>
                  </a:moveTo>
                  <a:lnTo>
                    <a:pt x="3053810" y="0"/>
                  </a:lnTo>
                  <a:lnTo>
                    <a:pt x="3053810" y="390337"/>
                  </a:lnTo>
                  <a:lnTo>
                    <a:pt x="0" y="390337"/>
                  </a:lnTo>
                  <a:close/>
                </a:path>
              </a:pathLst>
            </a:custGeom>
            <a:solidFill>
              <a:srgbClr val="EEEAE3"/>
            </a:solidFill>
            <a:ln>
              <a:noFill/>
            </a:ln>
          </p:spPr>
          <p:txBody>
            <a:bodyPr/>
            <a:lstStyle/>
            <a:p>
              <a:endParaRPr lang="en-SG"/>
            </a:p>
          </p:txBody>
        </p:sp>
        <p:sp>
          <p:nvSpPr>
            <p:cNvPr id="108" name="Google Shape;108;p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9" name="Google Shape;109;p3"/>
          <p:cNvSpPr txBox="1"/>
          <p:nvPr/>
        </p:nvSpPr>
        <p:spPr>
          <a:xfrm>
            <a:off x="690243" y="827123"/>
            <a:ext cx="11870374" cy="1321644"/>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dirty="0">
                <a:solidFill>
                  <a:srgbClr val="70624E"/>
                </a:solidFill>
                <a:latin typeface="MuktaMahee ExtraBold"/>
                <a:ea typeface="MuktaMahee ExtraBold"/>
                <a:cs typeface="MuktaMahee ExtraBold"/>
                <a:sym typeface="Mukta Mahee ExtraBold"/>
              </a:rPr>
              <a:t>Meeting Agenda</a:t>
            </a:r>
            <a:endParaRPr sz="1400" b="0" i="0" u="none" strike="noStrike" cap="none" dirty="0">
              <a:solidFill>
                <a:srgbClr val="000000"/>
              </a:solidFill>
              <a:latin typeface="Arial"/>
              <a:ea typeface="Arial"/>
              <a:cs typeface="Arial"/>
              <a:sym typeface="Arial"/>
            </a:endParaRPr>
          </a:p>
        </p:txBody>
      </p:sp>
      <p:sp>
        <p:nvSpPr>
          <p:cNvPr id="110" name="Google Shape;110;p3"/>
          <p:cNvSpPr txBox="1"/>
          <p:nvPr/>
        </p:nvSpPr>
        <p:spPr>
          <a:xfrm>
            <a:off x="859652" y="2530799"/>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01</a:t>
            </a:r>
            <a:endParaRPr sz="1400" b="0" i="0" u="none" strike="noStrike" cap="none">
              <a:solidFill>
                <a:srgbClr val="000000"/>
              </a:solidFill>
              <a:latin typeface="Arial"/>
              <a:ea typeface="Arial"/>
              <a:cs typeface="Arial"/>
              <a:sym typeface="Arial"/>
            </a:endParaRPr>
          </a:p>
        </p:txBody>
      </p:sp>
      <p:sp>
        <p:nvSpPr>
          <p:cNvPr id="111" name="Google Shape;111;p3"/>
          <p:cNvSpPr txBox="1"/>
          <p:nvPr/>
        </p:nvSpPr>
        <p:spPr>
          <a:xfrm>
            <a:off x="859652" y="4476696"/>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02</a:t>
            </a:r>
            <a:endParaRPr sz="1400" b="0" i="0" u="none" strike="noStrike" cap="none">
              <a:solidFill>
                <a:srgbClr val="000000"/>
              </a:solidFill>
              <a:latin typeface="Arial"/>
              <a:ea typeface="Arial"/>
              <a:cs typeface="Arial"/>
              <a:sym typeface="Arial"/>
            </a:endParaRPr>
          </a:p>
        </p:txBody>
      </p:sp>
      <p:sp>
        <p:nvSpPr>
          <p:cNvPr id="112" name="Google Shape;112;p3"/>
          <p:cNvSpPr txBox="1"/>
          <p:nvPr/>
        </p:nvSpPr>
        <p:spPr>
          <a:xfrm>
            <a:off x="859652" y="6405518"/>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03</a:t>
            </a:r>
            <a:endParaRPr sz="1400" b="0" i="0" u="none" strike="noStrike" cap="none">
              <a:solidFill>
                <a:srgbClr val="000000"/>
              </a:solidFill>
              <a:latin typeface="Arial"/>
              <a:ea typeface="Arial"/>
              <a:cs typeface="Arial"/>
              <a:sym typeface="Arial"/>
            </a:endParaRPr>
          </a:p>
        </p:txBody>
      </p:sp>
      <p:sp>
        <p:nvSpPr>
          <p:cNvPr id="113" name="Google Shape;113;p3"/>
          <p:cNvSpPr txBox="1"/>
          <p:nvPr/>
        </p:nvSpPr>
        <p:spPr>
          <a:xfrm>
            <a:off x="859652" y="8365535"/>
            <a:ext cx="1481400" cy="13698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900"/>
              <a:buFont typeface="Arial"/>
              <a:buNone/>
            </a:pPr>
            <a:r>
              <a:rPr lang="en-US" sz="8900" b="1" i="0" u="none" strike="noStrike" cap="none">
                <a:solidFill>
                  <a:srgbClr val="D8D1C2"/>
                </a:solidFill>
                <a:latin typeface="MuktaMahee ExtraBold"/>
                <a:ea typeface="MuktaMahee ExtraBold"/>
                <a:cs typeface="MuktaMahee ExtraBold"/>
                <a:sym typeface="Mukta Mahee ExtraBold"/>
              </a:rPr>
              <a:t>04</a:t>
            </a:r>
            <a:endParaRPr sz="1400" b="0" i="0" u="none" strike="noStrike" cap="none">
              <a:solidFill>
                <a:srgbClr val="000000"/>
              </a:solidFill>
              <a:latin typeface="Arial"/>
              <a:ea typeface="Arial"/>
              <a:cs typeface="Arial"/>
              <a:sym typeface="Arial"/>
            </a:endParaRPr>
          </a:p>
        </p:txBody>
      </p:sp>
      <p:sp>
        <p:nvSpPr>
          <p:cNvPr id="114" name="Google Shape;114;p3"/>
          <p:cNvSpPr txBox="1"/>
          <p:nvPr/>
        </p:nvSpPr>
        <p:spPr>
          <a:xfrm>
            <a:off x="2834673" y="2959936"/>
            <a:ext cx="8218337"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HDB RESALE FLAT LANDSCAPE </a:t>
            </a:r>
            <a:endParaRPr sz="1400" b="0" i="0" u="none" strike="noStrike" cap="none">
              <a:solidFill>
                <a:srgbClr val="000000"/>
              </a:solidFill>
              <a:latin typeface="Arial"/>
              <a:ea typeface="Arial"/>
              <a:cs typeface="Arial"/>
              <a:sym typeface="Arial"/>
            </a:endParaRPr>
          </a:p>
        </p:txBody>
      </p:sp>
      <p:sp>
        <p:nvSpPr>
          <p:cNvPr id="115" name="Google Shape;115;p3"/>
          <p:cNvSpPr txBox="1"/>
          <p:nvPr/>
        </p:nvSpPr>
        <p:spPr>
          <a:xfrm>
            <a:off x="2834674" y="4905833"/>
            <a:ext cx="9020442"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IMPORTANCE OF KNOWING RESALE PRICE </a:t>
            </a:r>
            <a:endParaRPr sz="1400" b="0" i="0" u="none" strike="noStrike" cap="none">
              <a:solidFill>
                <a:srgbClr val="000000"/>
              </a:solidFill>
              <a:latin typeface="Arial"/>
              <a:ea typeface="Arial"/>
              <a:cs typeface="Arial"/>
              <a:sym typeface="Arial"/>
            </a:endParaRPr>
          </a:p>
        </p:txBody>
      </p:sp>
      <p:sp>
        <p:nvSpPr>
          <p:cNvPr id="116" name="Google Shape;116;p3"/>
          <p:cNvSpPr txBox="1"/>
          <p:nvPr/>
        </p:nvSpPr>
        <p:spPr>
          <a:xfrm>
            <a:off x="2834673" y="6834655"/>
            <a:ext cx="6453705"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PREDICTIVE MODELLING</a:t>
            </a:r>
            <a:endParaRPr sz="1400" b="0" i="0" u="none" strike="noStrike" cap="none">
              <a:solidFill>
                <a:srgbClr val="000000"/>
              </a:solidFill>
              <a:latin typeface="Arial"/>
              <a:ea typeface="Arial"/>
              <a:cs typeface="Arial"/>
              <a:sym typeface="Arial"/>
            </a:endParaRPr>
          </a:p>
        </p:txBody>
      </p:sp>
      <p:sp>
        <p:nvSpPr>
          <p:cNvPr id="117" name="Google Shape;117;p3"/>
          <p:cNvSpPr txBox="1"/>
          <p:nvPr/>
        </p:nvSpPr>
        <p:spPr>
          <a:xfrm>
            <a:off x="2834673" y="8794672"/>
            <a:ext cx="4961789" cy="580608"/>
          </a:xfrm>
          <a:prstGeom prst="rect">
            <a:avLst/>
          </a:prstGeom>
          <a:noFill/>
          <a:ln>
            <a:noFill/>
          </a:ln>
        </p:spPr>
        <p:txBody>
          <a:bodyPr spcFirstLastPara="1" wrap="square" lIns="0" tIns="0" rIns="0" bIns="0" anchor="t" anchorCtr="0">
            <a:spAutoFit/>
          </a:bodyPr>
          <a:lstStyle/>
          <a:p>
            <a:pPr marL="0" marR="0" lvl="0" indent="0" algn="l" rtl="0">
              <a:lnSpc>
                <a:spcPct val="111003"/>
              </a:lnSpc>
              <a:spcBef>
                <a:spcPts val="0"/>
              </a:spcBef>
              <a:spcAft>
                <a:spcPts val="0"/>
              </a:spcAft>
              <a:buClr>
                <a:srgbClr val="000000"/>
              </a:buClr>
              <a:buSzPts val="3399"/>
              <a:buFont typeface="Arial"/>
              <a:buNone/>
            </a:pPr>
            <a:r>
              <a:rPr lang="en-US" sz="3399" b="1" i="0" u="none" strike="noStrike" cap="none">
                <a:solidFill>
                  <a:srgbClr val="70624E"/>
                </a:solidFill>
                <a:latin typeface="MuktaMahee ExtraBold"/>
                <a:ea typeface="MuktaMahee ExtraBold"/>
                <a:cs typeface="MuktaMahee ExtraBold"/>
                <a:sym typeface="Mukta Mahee ExtraBold"/>
              </a:rPr>
              <a:t>RECOMMENDATIONS</a:t>
            </a:r>
            <a:endParaRPr sz="1400" b="0" i="0" u="none" strike="noStrike" cap="none">
              <a:solidFill>
                <a:srgbClr val="000000"/>
              </a:solidFill>
              <a:latin typeface="Arial"/>
              <a:ea typeface="Arial"/>
              <a:cs typeface="Arial"/>
              <a:sym typeface="Arial"/>
            </a:endParaRPr>
          </a:p>
        </p:txBody>
      </p:sp>
      <p:pic>
        <p:nvPicPr>
          <p:cNvPr id="118" name="Google Shape;118;p3"/>
          <p:cNvPicPr preferRelativeResize="0"/>
          <p:nvPr/>
        </p:nvPicPr>
        <p:blipFill rotWithShape="1">
          <a:blip r:embed="rId3">
            <a:alphaModFix amt="51000"/>
          </a:blip>
          <a:srcRect l="66402" t="58041"/>
          <a:stretch/>
        </p:blipFill>
        <p:spPr>
          <a:xfrm>
            <a:off x="12143575" y="6115278"/>
            <a:ext cx="6144427" cy="4316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p:nvPr/>
        </p:nvSpPr>
        <p:spPr>
          <a:xfrm>
            <a:off x="1823108" y="687808"/>
            <a:ext cx="14934300" cy="1021500"/>
          </a:xfrm>
          <a:prstGeom prst="rect">
            <a:avLst/>
          </a:prstGeom>
          <a:solidFill>
            <a:schemeClr val="lt1">
              <a:alpha val="28235"/>
            </a:schemeClr>
          </a:solid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6637" b="1" i="0" u="none" strike="noStrike" cap="none">
                <a:solidFill>
                  <a:srgbClr val="70624E"/>
                </a:solidFill>
                <a:latin typeface="MuktaMahee ExtraBold"/>
                <a:ea typeface="MuktaMahee ExtraBold"/>
                <a:cs typeface="MuktaMahee ExtraBold"/>
                <a:sym typeface="Mukta Mahee ExtraBold"/>
              </a:rPr>
              <a:t>HDB Resale Prices are at a Record High</a:t>
            </a:r>
            <a:endParaRPr sz="300" b="0" i="0" u="none" strike="noStrike" cap="none">
              <a:solidFill>
                <a:srgbClr val="000000"/>
              </a:solidFill>
              <a:latin typeface="Arial"/>
              <a:ea typeface="Arial"/>
              <a:cs typeface="Arial"/>
              <a:sym typeface="Arial"/>
            </a:endParaRPr>
          </a:p>
        </p:txBody>
      </p:sp>
      <p:pic>
        <p:nvPicPr>
          <p:cNvPr id="124" name="Google Shape;124;p2"/>
          <p:cNvPicPr preferRelativeResize="0"/>
          <p:nvPr/>
        </p:nvPicPr>
        <p:blipFill rotWithShape="1">
          <a:blip r:embed="rId3">
            <a:alphaModFix/>
          </a:blip>
          <a:srcRect/>
          <a:stretch/>
        </p:blipFill>
        <p:spPr>
          <a:xfrm>
            <a:off x="860345" y="2283180"/>
            <a:ext cx="7465508" cy="6644139"/>
          </a:xfrm>
          <a:prstGeom prst="rect">
            <a:avLst/>
          </a:prstGeom>
          <a:noFill/>
          <a:ln>
            <a:noFill/>
          </a:ln>
        </p:spPr>
      </p:pic>
      <p:sp>
        <p:nvSpPr>
          <p:cNvPr id="125" name="Google Shape;125;p2"/>
          <p:cNvSpPr txBox="1"/>
          <p:nvPr/>
        </p:nvSpPr>
        <p:spPr>
          <a:xfrm>
            <a:off x="780832" y="9112078"/>
            <a:ext cx="7545021" cy="738623"/>
          </a:xfrm>
          <a:prstGeom prst="rect">
            <a:avLst/>
          </a:prstGeom>
          <a:noFill/>
          <a:ln>
            <a:noFill/>
          </a:ln>
        </p:spPr>
        <p:txBody>
          <a:bodyPr spcFirstLastPara="1" wrap="square" lIns="91425" tIns="45700" rIns="91425" bIns="45700" anchor="t" anchorCtr="0">
            <a:spAutoFit/>
          </a:bodyPr>
          <a:lstStyle/>
          <a:p>
            <a:pPr>
              <a:buSzPts val="1600"/>
            </a:pPr>
            <a:r>
              <a:rPr lang="en-US" b="1" i="1" u="none" strike="noStrike" cap="none" dirty="0">
                <a:solidFill>
                  <a:srgbClr val="70624E"/>
                </a:solidFill>
                <a:latin typeface="MuktaMahee ExtraBold"/>
                <a:ea typeface="MuktaMahee ExtraBold"/>
                <a:cs typeface="MuktaMahee ExtraBold"/>
                <a:sym typeface="Mukta Mahee ExtraBold"/>
              </a:rPr>
              <a:t>Source: </a:t>
            </a:r>
            <a:endParaRPr lang="en-US"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b="0" i="1" u="none" strike="noStrike" cap="none" dirty="0">
                <a:solidFill>
                  <a:srgbClr val="000000"/>
                </a:solidFill>
                <a:latin typeface="Calibri" panose="020F0502020204030204" pitchFamily="34" charset="0"/>
                <a:cs typeface="Calibri" panose="020F0502020204030204" pitchFamily="34" charset="0"/>
                <a:sym typeface="Arial"/>
              </a:rPr>
              <a:t>https://</a:t>
            </a:r>
            <a:r>
              <a:rPr lang="en-US" b="0" i="1" u="none" strike="noStrike" cap="none" dirty="0" err="1">
                <a:solidFill>
                  <a:srgbClr val="000000"/>
                </a:solidFill>
                <a:latin typeface="Calibri" panose="020F0502020204030204" pitchFamily="34" charset="0"/>
                <a:cs typeface="Calibri" panose="020F0502020204030204" pitchFamily="34" charset="0"/>
                <a:sym typeface="Arial"/>
              </a:rPr>
              <a:t>www.straitstimes.com</a:t>
            </a:r>
            <a:r>
              <a:rPr lang="en-US" b="0" i="1" u="none" strike="noStrike" cap="none" dirty="0">
                <a:solidFill>
                  <a:srgbClr val="000000"/>
                </a:solidFill>
                <a:latin typeface="Calibri" panose="020F0502020204030204" pitchFamily="34" charset="0"/>
                <a:cs typeface="Calibri" panose="020F0502020204030204" pitchFamily="34" charset="0"/>
                <a:sym typeface="Arial"/>
              </a:rPr>
              <a:t>/</a:t>
            </a:r>
            <a:r>
              <a:rPr lang="en-US" b="0" i="1" u="none" strike="noStrike" cap="none" dirty="0" err="1">
                <a:solidFill>
                  <a:srgbClr val="000000"/>
                </a:solidFill>
                <a:latin typeface="Calibri" panose="020F0502020204030204" pitchFamily="34" charset="0"/>
                <a:cs typeface="Calibri" panose="020F0502020204030204" pitchFamily="34" charset="0"/>
                <a:sym typeface="Arial"/>
              </a:rPr>
              <a:t>singapore</a:t>
            </a:r>
            <a:r>
              <a:rPr lang="en-US" b="0" i="1" u="none" strike="noStrike" cap="none" dirty="0">
                <a:solidFill>
                  <a:srgbClr val="000000"/>
                </a:solidFill>
                <a:latin typeface="Calibri" panose="020F0502020204030204" pitchFamily="34" charset="0"/>
                <a:cs typeface="Calibri" panose="020F0502020204030204" pitchFamily="34" charset="0"/>
                <a:sym typeface="Arial"/>
              </a:rPr>
              <a:t>/housing/hdb-resale-prices-jumped-127-in-2021-record-259-million-dollar-flats-sold</a:t>
            </a:r>
            <a:endParaRPr b="0" i="1"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126" name="Google Shape;126;p2"/>
          <p:cNvPicPr preferRelativeResize="0"/>
          <p:nvPr/>
        </p:nvPicPr>
        <p:blipFill rotWithShape="1">
          <a:blip r:embed="rId4">
            <a:alphaModFix/>
          </a:blip>
          <a:srcRect/>
          <a:stretch/>
        </p:blipFill>
        <p:spPr>
          <a:xfrm>
            <a:off x="8642683" y="2527176"/>
            <a:ext cx="9287219" cy="5830758"/>
          </a:xfrm>
          <a:prstGeom prst="rect">
            <a:avLst/>
          </a:prstGeom>
          <a:noFill/>
          <a:ln>
            <a:noFill/>
          </a:ln>
        </p:spPr>
      </p:pic>
      <p:sp>
        <p:nvSpPr>
          <p:cNvPr id="127" name="Google Shape;127;p2"/>
          <p:cNvSpPr txBox="1"/>
          <p:nvPr/>
        </p:nvSpPr>
        <p:spPr>
          <a:xfrm>
            <a:off x="8642683" y="8509000"/>
            <a:ext cx="9144000" cy="523180"/>
          </a:xfrm>
          <a:prstGeom prst="rect">
            <a:avLst/>
          </a:prstGeom>
          <a:noFill/>
          <a:ln>
            <a:noFill/>
          </a:ln>
        </p:spPr>
        <p:txBody>
          <a:bodyPr spcFirstLastPara="1" wrap="square" lIns="91425" tIns="45700" rIns="91425" bIns="45700" anchor="t" anchorCtr="0">
            <a:spAutoFit/>
          </a:bodyPr>
          <a:lstStyle/>
          <a:p>
            <a:pPr>
              <a:buSzPts val="1600"/>
            </a:pPr>
            <a:r>
              <a:rPr lang="en-US" sz="1400" b="1" i="1" u="none" strike="noStrike" cap="none" dirty="0">
                <a:solidFill>
                  <a:srgbClr val="70624E"/>
                </a:solidFill>
                <a:latin typeface="MuktaMahee ExtraBold"/>
                <a:ea typeface="MuktaMahee ExtraBold"/>
                <a:cs typeface="MuktaMahee ExtraBold"/>
                <a:sym typeface="Mukta Mahee ExtraBold"/>
              </a:rPr>
              <a:t>Source: </a:t>
            </a:r>
            <a:endParaRPr lang="en-US" sz="1400" b="0" i="1"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todayonline.com</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singapore</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/record-4-room-resale-flats-2143666</a:t>
            </a:r>
            <a:endParaRPr sz="1400" b="0" i="1"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128" name="Google Shape;128;p2"/>
          <p:cNvSpPr/>
          <p:nvPr/>
        </p:nvSpPr>
        <p:spPr>
          <a:xfrm rot="1754985">
            <a:off x="10905431" y="4717883"/>
            <a:ext cx="3056586" cy="754380"/>
          </a:xfrm>
          <a:prstGeom prst="rightArrow">
            <a:avLst>
              <a:gd name="adj1" fmla="val 50000"/>
              <a:gd name="adj2" fmla="val 50000"/>
            </a:avLst>
          </a:prstGeom>
          <a:solidFill>
            <a:srgbClr val="EAF1DD"/>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2"/>
          <p:cNvSpPr/>
          <p:nvPr/>
        </p:nvSpPr>
        <p:spPr>
          <a:xfrm rot="2806083">
            <a:off x="2493950" y="4223914"/>
            <a:ext cx="2303195" cy="754380"/>
          </a:xfrm>
          <a:prstGeom prst="rightArrow">
            <a:avLst>
              <a:gd name="adj1" fmla="val 50000"/>
              <a:gd name="adj2" fmla="val 50000"/>
            </a:avLst>
          </a:prstGeom>
          <a:solidFill>
            <a:srgbClr val="EAF1DD"/>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2"/>
          <p:cNvSpPr txBox="1"/>
          <p:nvPr/>
        </p:nvSpPr>
        <p:spPr>
          <a:xfrm>
            <a:off x="4409050" y="5516300"/>
            <a:ext cx="3916800" cy="17508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Record of </a:t>
            </a:r>
            <a:r>
              <a:rPr lang="en-US" sz="3000" b="1" i="0" u="sng" strike="noStrike" cap="none">
                <a:solidFill>
                  <a:srgbClr val="000000"/>
                </a:solidFill>
                <a:latin typeface="Calibri"/>
                <a:ea typeface="Calibri"/>
                <a:cs typeface="Calibri"/>
                <a:sym typeface="Calibri"/>
              </a:rPr>
              <a:t>259 million-dollar </a:t>
            </a:r>
            <a:r>
              <a:rPr lang="en-US" sz="3000" b="1" i="0" u="none" strike="noStrike" cap="none">
                <a:solidFill>
                  <a:srgbClr val="000000"/>
                </a:solidFill>
                <a:latin typeface="Calibri"/>
                <a:ea typeface="Calibri"/>
                <a:cs typeface="Calibri"/>
                <a:sym typeface="Calibri"/>
              </a:rPr>
              <a:t>HDB resale flats in 2021!</a:t>
            </a:r>
            <a:endParaRPr sz="3000" b="1" i="0" u="none" strike="noStrike" cap="none">
              <a:solidFill>
                <a:srgbClr val="000000"/>
              </a:solidFill>
              <a:latin typeface="Calibri"/>
              <a:ea typeface="Calibri"/>
              <a:cs typeface="Calibri"/>
              <a:sym typeface="Calibri"/>
            </a:endParaRPr>
          </a:p>
        </p:txBody>
      </p:sp>
      <p:sp>
        <p:nvSpPr>
          <p:cNvPr id="131" name="Google Shape;131;p2"/>
          <p:cNvSpPr txBox="1"/>
          <p:nvPr/>
        </p:nvSpPr>
        <p:spPr>
          <a:xfrm>
            <a:off x="13869875" y="5334000"/>
            <a:ext cx="3916800" cy="20289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rgbClr val="000000"/>
                </a:solidFill>
                <a:latin typeface="Calibri"/>
                <a:ea typeface="Calibri"/>
                <a:cs typeface="Calibri"/>
                <a:sym typeface="Calibri"/>
              </a:rPr>
              <a:t>More than 20 4room HDB resale flats sold </a:t>
            </a:r>
            <a:r>
              <a:rPr lang="en-US" sz="3400" b="1" i="0" u="sng" strike="noStrike" cap="none">
                <a:solidFill>
                  <a:srgbClr val="000000"/>
                </a:solidFill>
                <a:latin typeface="Calibri"/>
                <a:ea typeface="Calibri"/>
                <a:cs typeface="Calibri"/>
                <a:sym typeface="Calibri"/>
              </a:rPr>
              <a:t>over S$1 million!</a:t>
            </a:r>
            <a:endParaRPr sz="3400" b="1" i="0" u="sng"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7e9e5520d3_1_80"/>
          <p:cNvSpPr/>
          <p:nvPr/>
        </p:nvSpPr>
        <p:spPr>
          <a:xfrm>
            <a:off x="-50" y="3177401"/>
            <a:ext cx="18291008" cy="2946466"/>
          </a:xfrm>
          <a:custGeom>
            <a:avLst/>
            <a:gdLst/>
            <a:ahLst/>
            <a:cxnLst/>
            <a:rect l="l" t="t" r="r" b="b"/>
            <a:pathLst>
              <a:path w="4816592" h="1133256" extrusionOk="0">
                <a:moveTo>
                  <a:pt x="0" y="0"/>
                </a:moveTo>
                <a:lnTo>
                  <a:pt x="4816592" y="0"/>
                </a:lnTo>
                <a:lnTo>
                  <a:pt x="4816592" y="1133256"/>
                </a:lnTo>
                <a:lnTo>
                  <a:pt x="0" y="1133256"/>
                </a:lnTo>
                <a:close/>
              </a:path>
            </a:pathLst>
          </a:custGeom>
          <a:solidFill>
            <a:srgbClr val="E6DED1"/>
          </a:solidFill>
          <a:ln>
            <a:noFill/>
          </a:ln>
          <a:effectLst>
            <a:reflection stA="50000" endPos="30000" dist="38100" dir="5400000" fadeDir="5400012" sy="-100000" algn="bl" rotWithShape="0"/>
          </a:effectLst>
        </p:spPr>
        <p:txBody>
          <a:bodyPr/>
          <a:lstStyle/>
          <a:p>
            <a:endParaRPr lang="en-SG"/>
          </a:p>
        </p:txBody>
      </p:sp>
      <p:sp>
        <p:nvSpPr>
          <p:cNvPr id="137" name="Google Shape;137;g27e9e5520d3_1_80"/>
          <p:cNvSpPr txBox="1"/>
          <p:nvPr/>
        </p:nvSpPr>
        <p:spPr>
          <a:xfrm>
            <a:off x="1823108" y="687808"/>
            <a:ext cx="14934300" cy="1191000"/>
          </a:xfrm>
          <a:prstGeom prst="rect">
            <a:avLst/>
          </a:prstGeom>
          <a:solidFill>
            <a:schemeClr val="lt1">
              <a:alpha val="28627"/>
            </a:schemeClr>
          </a:solid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HDB Resale Flat Landscape</a:t>
            </a:r>
            <a:endParaRPr sz="1400" b="0" i="0" u="none" strike="noStrike" cap="none">
              <a:solidFill>
                <a:srgbClr val="000000"/>
              </a:solidFill>
              <a:latin typeface="Arial"/>
              <a:ea typeface="Arial"/>
              <a:cs typeface="Arial"/>
              <a:sym typeface="Arial"/>
            </a:endParaRPr>
          </a:p>
        </p:txBody>
      </p:sp>
      <p:sp>
        <p:nvSpPr>
          <p:cNvPr id="138" name="Google Shape;138;g27e9e5520d3_1_80"/>
          <p:cNvSpPr txBox="1"/>
          <p:nvPr/>
        </p:nvSpPr>
        <p:spPr>
          <a:xfrm>
            <a:off x="718191" y="9429150"/>
            <a:ext cx="16851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e9e5520d3_1_80"/>
          <p:cNvSpPr txBox="1"/>
          <p:nvPr/>
        </p:nvSpPr>
        <p:spPr>
          <a:xfrm>
            <a:off x="1384100" y="3349600"/>
            <a:ext cx="3593400" cy="176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0"/>
              <a:buFont typeface="Arial"/>
              <a:buNone/>
            </a:pPr>
            <a:r>
              <a:rPr lang="en-US" sz="15000" b="1" i="0" u="none" strike="noStrike" cap="none">
                <a:solidFill>
                  <a:srgbClr val="B45F06"/>
                </a:solidFill>
                <a:latin typeface="Calibri"/>
                <a:ea typeface="Calibri"/>
                <a:cs typeface="Calibri"/>
                <a:sym typeface="Calibri"/>
              </a:rPr>
              <a:t>56%</a:t>
            </a:r>
            <a:endParaRPr sz="15000" b="1" i="0" u="none" strike="noStrike" cap="none">
              <a:solidFill>
                <a:srgbClr val="B45F06"/>
              </a:solidFill>
              <a:latin typeface="Calibri"/>
              <a:ea typeface="Calibri"/>
              <a:cs typeface="Calibri"/>
              <a:sym typeface="Calibri"/>
            </a:endParaRPr>
          </a:p>
        </p:txBody>
      </p:sp>
      <p:sp>
        <p:nvSpPr>
          <p:cNvPr id="140" name="Google Shape;140;g27e9e5520d3_1_80"/>
          <p:cNvSpPr txBox="1"/>
          <p:nvPr/>
        </p:nvSpPr>
        <p:spPr>
          <a:xfrm>
            <a:off x="1384100" y="6282100"/>
            <a:ext cx="4113000" cy="13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300" b="0" i="0" u="none" strike="noStrike" cap="none">
                <a:solidFill>
                  <a:schemeClr val="dk1"/>
                </a:solidFill>
                <a:latin typeface="Arial"/>
                <a:ea typeface="Arial"/>
                <a:cs typeface="Arial"/>
                <a:sym typeface="Arial"/>
              </a:rPr>
              <a:t>of Singaporeans who are in their 20s are </a:t>
            </a:r>
            <a:r>
              <a:rPr lang="en-US" sz="2300" b="1" i="1" u="none" strike="noStrike" cap="none">
                <a:solidFill>
                  <a:schemeClr val="dk1"/>
                </a:solidFill>
                <a:latin typeface="Arial"/>
                <a:ea typeface="Arial"/>
                <a:cs typeface="Arial"/>
                <a:sym typeface="Arial"/>
              </a:rPr>
              <a:t>worried that they</a:t>
            </a:r>
            <a:r>
              <a:rPr lang="en-US" sz="2300" b="0" i="0" u="none" strike="noStrike" cap="none">
                <a:solidFill>
                  <a:schemeClr val="dk1"/>
                </a:solidFill>
                <a:latin typeface="Arial"/>
                <a:ea typeface="Arial"/>
                <a:cs typeface="Arial"/>
                <a:sym typeface="Arial"/>
              </a:rPr>
              <a:t> </a:t>
            </a:r>
            <a:r>
              <a:rPr lang="en-US" sz="2300" b="1" i="1" u="none" strike="noStrike" cap="none">
                <a:solidFill>
                  <a:schemeClr val="dk1"/>
                </a:solidFill>
                <a:latin typeface="Arial"/>
                <a:ea typeface="Arial"/>
                <a:cs typeface="Arial"/>
                <a:sym typeface="Arial"/>
              </a:rPr>
              <a:t>cannot afford a home.</a:t>
            </a:r>
            <a:endParaRPr sz="23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Calibri"/>
              <a:ea typeface="Calibri"/>
              <a:cs typeface="Calibri"/>
              <a:sym typeface="Calibri"/>
            </a:endParaRPr>
          </a:p>
        </p:txBody>
      </p:sp>
      <p:sp>
        <p:nvSpPr>
          <p:cNvPr id="141" name="Google Shape;141;g27e9e5520d3_1_80"/>
          <p:cNvSpPr txBox="1"/>
          <p:nvPr/>
        </p:nvSpPr>
        <p:spPr>
          <a:xfrm>
            <a:off x="6681450" y="6282100"/>
            <a:ext cx="4113000" cy="220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chemeClr val="dk1"/>
                </a:solidFill>
                <a:latin typeface="Arial"/>
                <a:ea typeface="Arial"/>
                <a:cs typeface="Arial"/>
                <a:sym typeface="Arial"/>
              </a:rPr>
              <a:t>of Singaporeans are worried that they will </a:t>
            </a:r>
            <a:r>
              <a:rPr lang="en-US" sz="2300" b="1" i="1" u="none" strike="noStrike" cap="none">
                <a:solidFill>
                  <a:schemeClr val="dk1"/>
                </a:solidFill>
                <a:latin typeface="Arial"/>
                <a:ea typeface="Arial"/>
                <a:cs typeface="Arial"/>
                <a:sym typeface="Arial"/>
              </a:rPr>
              <a:t>not be able to pay their monthly instalments for their mortgage.</a:t>
            </a:r>
            <a:endParaRPr sz="23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142" name="Google Shape;142;g27e9e5520d3_1_80"/>
          <p:cNvSpPr txBox="1"/>
          <p:nvPr/>
        </p:nvSpPr>
        <p:spPr>
          <a:xfrm>
            <a:off x="6667775" y="3329450"/>
            <a:ext cx="3593400" cy="220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0"/>
              <a:buFont typeface="Arial"/>
              <a:buNone/>
            </a:pPr>
            <a:r>
              <a:rPr lang="en-US" sz="15000" b="1" i="0" u="none" strike="noStrike" cap="none">
                <a:solidFill>
                  <a:srgbClr val="6AA84F"/>
                </a:solidFill>
                <a:latin typeface="Calibri"/>
                <a:ea typeface="Calibri"/>
                <a:cs typeface="Calibri"/>
                <a:sym typeface="Calibri"/>
              </a:rPr>
              <a:t>40%</a:t>
            </a:r>
            <a:endParaRPr sz="15000" b="1" i="0" u="none" strike="noStrike" cap="none">
              <a:solidFill>
                <a:srgbClr val="6AA84F"/>
              </a:solidFill>
              <a:latin typeface="Calibri"/>
              <a:ea typeface="Calibri"/>
              <a:cs typeface="Calibri"/>
              <a:sym typeface="Calibri"/>
            </a:endParaRPr>
          </a:p>
        </p:txBody>
      </p:sp>
      <p:sp>
        <p:nvSpPr>
          <p:cNvPr id="143" name="Google Shape;143;g27e9e5520d3_1_80"/>
          <p:cNvSpPr txBox="1"/>
          <p:nvPr/>
        </p:nvSpPr>
        <p:spPr>
          <a:xfrm>
            <a:off x="11489250" y="3543088"/>
            <a:ext cx="5947800" cy="220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800"/>
              <a:buFont typeface="Arial"/>
              <a:buNone/>
            </a:pPr>
            <a:r>
              <a:rPr lang="en-US" sz="13800" b="1" i="0" u="none" strike="noStrike" cap="none">
                <a:solidFill>
                  <a:srgbClr val="1155CC"/>
                </a:solidFill>
                <a:latin typeface="Calibri"/>
                <a:ea typeface="Calibri"/>
                <a:cs typeface="Calibri"/>
                <a:sym typeface="Calibri"/>
              </a:rPr>
              <a:t>$3.9 Bn</a:t>
            </a:r>
            <a:endParaRPr sz="13800" b="1" i="0" u="none" strike="noStrike" cap="none">
              <a:solidFill>
                <a:srgbClr val="1155CC"/>
              </a:solidFill>
              <a:latin typeface="Calibri"/>
              <a:ea typeface="Calibri"/>
              <a:cs typeface="Calibri"/>
              <a:sym typeface="Calibri"/>
            </a:endParaRPr>
          </a:p>
        </p:txBody>
      </p:sp>
      <p:sp>
        <p:nvSpPr>
          <p:cNvPr id="144" name="Google Shape;144;g27e9e5520d3_1_80"/>
          <p:cNvSpPr txBox="1"/>
          <p:nvPr/>
        </p:nvSpPr>
        <p:spPr>
          <a:xfrm>
            <a:off x="12140525" y="6282122"/>
            <a:ext cx="4113000" cy="160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b="1" i="1" u="none" strike="noStrike" cap="none">
                <a:solidFill>
                  <a:schemeClr val="dk1"/>
                </a:solidFill>
                <a:latin typeface="Arial"/>
                <a:ea typeface="Arial"/>
                <a:cs typeface="Arial"/>
                <a:sym typeface="Arial"/>
              </a:rPr>
              <a:t>CPF monies are used by homeowners to pay their housing loan</a:t>
            </a:r>
            <a:r>
              <a:rPr lang="en-US" sz="2300" b="0" i="0" u="none" strike="noStrike" cap="none">
                <a:solidFill>
                  <a:schemeClr val="dk1"/>
                </a:solidFill>
                <a:latin typeface="Arial"/>
                <a:ea typeface="Arial"/>
                <a:cs typeface="Arial"/>
                <a:sym typeface="Arial"/>
              </a:rPr>
              <a:t> instalments in 2022.</a:t>
            </a:r>
            <a:endParaRPr sz="2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rgbClr val="000000"/>
              </a:solidFill>
              <a:latin typeface="Calibri"/>
              <a:ea typeface="Calibri"/>
              <a:cs typeface="Calibri"/>
              <a:sym typeface="Calibri"/>
            </a:endParaRPr>
          </a:p>
        </p:txBody>
      </p:sp>
      <p:sp>
        <p:nvSpPr>
          <p:cNvPr id="145" name="Google Shape;145;g27e9e5520d3_1_80"/>
          <p:cNvSpPr txBox="1"/>
          <p:nvPr/>
        </p:nvSpPr>
        <p:spPr>
          <a:xfrm>
            <a:off x="718350" y="9429150"/>
            <a:ext cx="16039200" cy="639247"/>
          </a:xfrm>
          <a:prstGeom prst="rect">
            <a:avLst/>
          </a:prstGeom>
          <a:noFill/>
          <a:ln>
            <a:noFill/>
          </a:ln>
        </p:spPr>
        <p:txBody>
          <a:bodyPr spcFirstLastPara="1" wrap="square" lIns="91425" tIns="91425" rIns="91425" bIns="91425" anchor="t" anchorCtr="0">
            <a:spAutoFit/>
          </a:bodyPr>
          <a:lstStyle/>
          <a:p>
            <a:pPr>
              <a:buSzPts val="1400"/>
            </a:pPr>
            <a:r>
              <a:rPr lang="en-US" sz="1400" b="1" i="1" u="none" strike="noStrike" cap="none" dirty="0">
                <a:solidFill>
                  <a:srgbClr val="70624E"/>
                </a:solidFill>
                <a:latin typeface="MuktaMahee ExtraBold"/>
                <a:ea typeface="MuktaMahee ExtraBold"/>
                <a:cs typeface="MuktaMahee ExtraBold"/>
                <a:sym typeface="Mukta Mahee ExtraBold"/>
              </a:rPr>
              <a:t>Source: </a:t>
            </a: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https://</a:t>
            </a:r>
            <a:r>
              <a:rPr lang="en-US" sz="1400" b="0" i="0" u="none" strike="noStrike" cap="none" dirty="0" err="1">
                <a:solidFill>
                  <a:srgbClr val="000000"/>
                </a:solidFill>
                <a:latin typeface="Arial"/>
                <a:ea typeface="Arial"/>
                <a:cs typeface="Arial"/>
                <a:sym typeface="Arial"/>
              </a:rPr>
              <a:t>www.ocbc.com</a:t>
            </a:r>
            <a:r>
              <a:rPr lang="en-US" sz="1400" b="0" i="0" u="none" strike="noStrike" cap="none" dirty="0">
                <a:solidFill>
                  <a:srgbClr val="000000"/>
                </a:solidFill>
                <a:latin typeface="Arial"/>
                <a:ea typeface="Arial"/>
                <a:cs typeface="Arial"/>
                <a:sym typeface="Arial"/>
              </a:rPr>
              <a:t>/group/financial-wellness-index/understand-the-</a:t>
            </a:r>
            <a:r>
              <a:rPr lang="en-US" sz="1400" b="0" i="0" u="none" strike="noStrike" cap="none" dirty="0" err="1">
                <a:solidFill>
                  <a:srgbClr val="000000"/>
                </a:solidFill>
                <a:latin typeface="Arial"/>
                <a:ea typeface="Arial"/>
                <a:cs typeface="Arial"/>
                <a:sym typeface="Arial"/>
              </a:rPr>
              <a:t>index.html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g27dc55b177e_0_3"/>
          <p:cNvPicPr preferRelativeResize="0"/>
          <p:nvPr/>
        </p:nvPicPr>
        <p:blipFill rotWithShape="1">
          <a:blip r:embed="rId3">
            <a:alphaModFix/>
          </a:blip>
          <a:srcRect/>
          <a:stretch/>
        </p:blipFill>
        <p:spPr>
          <a:xfrm>
            <a:off x="3064732" y="1500465"/>
            <a:ext cx="13016787" cy="3869970"/>
          </a:xfrm>
          <a:prstGeom prst="rect">
            <a:avLst/>
          </a:prstGeom>
          <a:solidFill>
            <a:srgbClr val="E8DDCA"/>
          </a:solidFill>
          <a:ln>
            <a:noFill/>
          </a:ln>
        </p:spPr>
      </p:pic>
      <p:pic>
        <p:nvPicPr>
          <p:cNvPr id="151" name="Google Shape;151;g27dc55b177e_0_3"/>
          <p:cNvPicPr preferRelativeResize="0"/>
          <p:nvPr/>
        </p:nvPicPr>
        <p:blipFill rotWithShape="1">
          <a:blip r:embed="rId4">
            <a:alphaModFix/>
          </a:blip>
          <a:srcRect/>
          <a:stretch/>
        </p:blipFill>
        <p:spPr>
          <a:xfrm>
            <a:off x="3064732" y="5580148"/>
            <a:ext cx="13016786" cy="4004890"/>
          </a:xfrm>
          <a:prstGeom prst="rect">
            <a:avLst/>
          </a:prstGeom>
          <a:solidFill>
            <a:srgbClr val="E8DDCA"/>
          </a:solidFill>
          <a:ln>
            <a:noFill/>
          </a:ln>
        </p:spPr>
      </p:pic>
      <p:sp>
        <p:nvSpPr>
          <p:cNvPr id="152" name="Google Shape;152;g27dc55b177e_0_3"/>
          <p:cNvSpPr txBox="1"/>
          <p:nvPr/>
        </p:nvSpPr>
        <p:spPr>
          <a:xfrm>
            <a:off x="421105" y="9612334"/>
            <a:ext cx="9152020" cy="523180"/>
          </a:xfrm>
          <a:prstGeom prst="rect">
            <a:avLst/>
          </a:prstGeom>
          <a:noFill/>
          <a:ln>
            <a:noFill/>
          </a:ln>
        </p:spPr>
        <p:txBody>
          <a:bodyPr spcFirstLastPara="1" wrap="square" lIns="91425" tIns="45700" rIns="91425" bIns="45700" anchor="t" anchorCtr="0">
            <a:spAutoFit/>
          </a:bodyPr>
          <a:lstStyle/>
          <a:p>
            <a:pPr>
              <a:buSzPts val="1400"/>
            </a:pPr>
            <a:r>
              <a:rPr lang="en-US" sz="1400" b="1" i="1" u="none" strike="noStrike" cap="none" dirty="0">
                <a:solidFill>
                  <a:srgbClr val="70624E"/>
                </a:solidFill>
                <a:latin typeface="MuktaMahee ExtraBold"/>
                <a:ea typeface="MuktaMahee ExtraBold"/>
                <a:cs typeface="MuktaMahee ExtraBold"/>
                <a:sym typeface="Mukta Mahee ExtraBold"/>
              </a:rPr>
              <a:t>Source: </a:t>
            </a:r>
            <a:endParaRPr lang="en-US" i="1" dirty="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a:solidFill>
                  <a:srgbClr val="000000"/>
                </a:solidFill>
                <a:latin typeface="Calibri" panose="020F0502020204030204" pitchFamily="34" charset="0"/>
                <a:cs typeface="Calibri" panose="020F0502020204030204" pitchFamily="34" charset="0"/>
                <a:sym typeface="Arial"/>
              </a:rPr>
              <a:t>https://</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www.singsaver.com.sg</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/blog/the-cheapest-and-most-expensive-</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hdb</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-estates-for-resale-flats</a:t>
            </a:r>
            <a:endParaRPr sz="1400" b="0" i="1"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153" name="Google Shape;153;g27dc55b177e_0_3"/>
          <p:cNvSpPr txBox="1"/>
          <p:nvPr/>
        </p:nvSpPr>
        <p:spPr>
          <a:xfrm>
            <a:off x="1823108" y="334884"/>
            <a:ext cx="14934300" cy="852300"/>
          </a:xfrm>
          <a:prstGeom prst="rect">
            <a:avLst/>
          </a:prstGeom>
          <a:solidFill>
            <a:schemeClr val="lt1">
              <a:alpha val="28235"/>
            </a:schemeClr>
          </a:solid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5537" b="1" i="0" u="none" strike="noStrike" cap="none">
                <a:solidFill>
                  <a:srgbClr val="70624E"/>
                </a:solidFill>
                <a:latin typeface="MuktaMahee ExtraBold"/>
                <a:ea typeface="MuktaMahee ExtraBold"/>
                <a:cs typeface="MuktaMahee ExtraBold"/>
                <a:sym typeface="Mukta Mahee ExtraBold"/>
              </a:rPr>
              <a:t>Available data on HDB resale prices are limited</a:t>
            </a:r>
            <a:endParaRPr sz="5337" b="0" i="0" u="none" strike="noStrike" cap="none">
              <a:solidFill>
                <a:srgbClr val="000000"/>
              </a:solidFill>
              <a:latin typeface="Arial"/>
              <a:ea typeface="Arial"/>
              <a:cs typeface="Arial"/>
              <a:sym typeface="Arial"/>
            </a:endParaRPr>
          </a:p>
        </p:txBody>
      </p:sp>
      <p:sp>
        <p:nvSpPr>
          <p:cNvPr id="154" name="Google Shape;154;g27dc55b177e_0_3"/>
          <p:cNvSpPr/>
          <p:nvPr/>
        </p:nvSpPr>
        <p:spPr>
          <a:xfrm>
            <a:off x="7398225" y="7440067"/>
            <a:ext cx="3784065" cy="1980553"/>
          </a:xfrm>
          <a:prstGeom prst="rect">
            <a:avLst/>
          </a:prstGeom>
          <a:noFill/>
          <a:ln w="139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 name="Google Shape;155;g27dc55b177e_0_3"/>
          <p:cNvSpPr/>
          <p:nvPr/>
        </p:nvSpPr>
        <p:spPr>
          <a:xfrm>
            <a:off x="7341135" y="3201468"/>
            <a:ext cx="3784200" cy="1846500"/>
          </a:xfrm>
          <a:prstGeom prst="rect">
            <a:avLst/>
          </a:prstGeom>
          <a:noFill/>
          <a:ln w="139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6" name="Google Shape;156;g27dc55b177e_0_3"/>
          <p:cNvSpPr/>
          <p:nvPr/>
        </p:nvSpPr>
        <p:spPr>
          <a:xfrm rot="1819609">
            <a:off x="11171116" y="4812373"/>
            <a:ext cx="2707495" cy="754296"/>
          </a:xfrm>
          <a:prstGeom prst="rightArrow">
            <a:avLst>
              <a:gd name="adj1" fmla="val 50000"/>
              <a:gd name="adj2" fmla="val 50000"/>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g27dc55b177e_0_3"/>
          <p:cNvSpPr txBox="1"/>
          <p:nvPr/>
        </p:nvSpPr>
        <p:spPr>
          <a:xfrm>
            <a:off x="13947100" y="5343000"/>
            <a:ext cx="3916800" cy="2501400"/>
          </a:xfrm>
          <a:prstGeom prst="rect">
            <a:avLst/>
          </a:prstGeom>
          <a:solidFill>
            <a:srgbClr val="EAF1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Estimated HDB resale prices found online varied significantly from </a:t>
            </a:r>
            <a:endParaRPr sz="30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$500k - $700k !</a:t>
            </a:r>
            <a:endParaRPr sz="3000" b="1" i="0" u="none" strike="noStrike" cap="none">
              <a:solidFill>
                <a:srgbClr val="000000"/>
              </a:solidFill>
              <a:latin typeface="Calibri"/>
              <a:ea typeface="Calibri"/>
              <a:cs typeface="Calibri"/>
              <a:sym typeface="Calibri"/>
            </a:endParaRPr>
          </a:p>
        </p:txBody>
      </p:sp>
      <p:sp>
        <p:nvSpPr>
          <p:cNvPr id="158" name="Google Shape;158;g27dc55b177e_0_3"/>
          <p:cNvSpPr/>
          <p:nvPr/>
        </p:nvSpPr>
        <p:spPr>
          <a:xfrm rot="-1811575">
            <a:off x="11276730" y="7635293"/>
            <a:ext cx="2707625" cy="754425"/>
          </a:xfrm>
          <a:prstGeom prst="rightArrow">
            <a:avLst>
              <a:gd name="adj1" fmla="val 50000"/>
              <a:gd name="adj2" fmla="val 50000"/>
            </a:avLst>
          </a:prstGeom>
          <a:solidFill>
            <a:srgbClr val="EAF1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0"/>
          <p:cNvPicPr preferRelativeResize="0"/>
          <p:nvPr/>
        </p:nvPicPr>
        <p:blipFill rotWithShape="1">
          <a:blip r:embed="rId3">
            <a:alphaModFix/>
          </a:blip>
          <a:srcRect t="7812" b="7809"/>
          <a:stretch/>
        </p:blipFill>
        <p:spPr>
          <a:xfrm>
            <a:off x="0" y="0"/>
            <a:ext cx="18288000" cy="10287000"/>
          </a:xfrm>
          <a:prstGeom prst="rect">
            <a:avLst/>
          </a:prstGeom>
          <a:noFill/>
          <a:ln>
            <a:noFill/>
          </a:ln>
        </p:spPr>
      </p:pic>
      <p:grpSp>
        <p:nvGrpSpPr>
          <p:cNvPr id="164" name="Google Shape;164;p10"/>
          <p:cNvGrpSpPr/>
          <p:nvPr/>
        </p:nvGrpSpPr>
        <p:grpSpPr>
          <a:xfrm>
            <a:off x="6451796" y="-5074526"/>
            <a:ext cx="23809695" cy="22817615"/>
            <a:chOff x="0" y="-47625"/>
            <a:chExt cx="685800" cy="657225"/>
          </a:xfrm>
        </p:grpSpPr>
        <p:sp>
          <p:nvSpPr>
            <p:cNvPr id="165" name="Google Shape;165;p10"/>
            <p:cNvSpPr/>
            <p:nvPr/>
          </p:nvSpPr>
          <p:spPr>
            <a:xfrm>
              <a:off x="0" y="0"/>
              <a:ext cx="517369" cy="398543"/>
            </a:xfrm>
            <a:custGeom>
              <a:avLst/>
              <a:gdLst/>
              <a:ahLst/>
              <a:cxnLst/>
              <a:rect l="l" t="t" r="r" b="b"/>
              <a:pathLst>
                <a:path w="517369" h="398543" extrusionOk="0">
                  <a:moveTo>
                    <a:pt x="203200" y="0"/>
                  </a:moveTo>
                  <a:lnTo>
                    <a:pt x="314169" y="0"/>
                  </a:lnTo>
                  <a:lnTo>
                    <a:pt x="517369" y="398543"/>
                  </a:lnTo>
                  <a:lnTo>
                    <a:pt x="0" y="398543"/>
                  </a:lnTo>
                  <a:lnTo>
                    <a:pt x="203200" y="0"/>
                  </a:lnTo>
                  <a:close/>
                </a:path>
              </a:pathLst>
            </a:custGeom>
            <a:solidFill>
              <a:srgbClr val="D8D1C2"/>
            </a:solidFill>
            <a:ln>
              <a:noFill/>
            </a:ln>
          </p:spPr>
          <p:txBody>
            <a:bodyPr/>
            <a:lstStyle/>
            <a:p>
              <a:endParaRPr lang="en-SG"/>
            </a:p>
          </p:txBody>
        </p:sp>
        <p:sp>
          <p:nvSpPr>
            <p:cNvPr id="166" name="Google Shape;166;p10"/>
            <p:cNvSpPr txBox="1"/>
            <p:nvPr/>
          </p:nvSpPr>
          <p:spPr>
            <a:xfrm>
              <a:off x="127000" y="-47625"/>
              <a:ext cx="558800" cy="6572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7" name="Google Shape;167;p10"/>
          <p:cNvSpPr txBox="1"/>
          <p:nvPr/>
        </p:nvSpPr>
        <p:spPr>
          <a:xfrm>
            <a:off x="5456425" y="6674050"/>
            <a:ext cx="12133500" cy="23652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000000"/>
              </a:buClr>
              <a:buSzPts val="7091"/>
              <a:buFont typeface="Arial"/>
              <a:buNone/>
            </a:pPr>
            <a:r>
              <a:rPr lang="en-US" sz="5691" b="1" i="0" u="none" strike="noStrike" cap="none">
                <a:solidFill>
                  <a:srgbClr val="70624E"/>
                </a:solidFill>
                <a:latin typeface="MuktaMahee ExtraBold"/>
                <a:ea typeface="MuktaMahee ExtraBold"/>
                <a:cs typeface="MuktaMahee ExtraBold"/>
                <a:sym typeface="Mukta Mahee ExtraBold"/>
              </a:rPr>
              <a:t>How can our agency assist </a:t>
            </a:r>
            <a:endParaRPr sz="5691" b="1" i="0" u="none" strike="noStrike" cap="none">
              <a:solidFill>
                <a:srgbClr val="70624E"/>
              </a:solidFill>
              <a:latin typeface="MuktaMahee ExtraBold"/>
              <a:ea typeface="MuktaMahee ExtraBold"/>
              <a:cs typeface="MuktaMahee ExtraBold"/>
              <a:sym typeface="Mukta Mahee ExtraBold"/>
            </a:endParaRPr>
          </a:p>
          <a:p>
            <a:pPr marL="0" marR="0" lvl="0" indent="0" algn="r" rtl="0">
              <a:lnSpc>
                <a:spcPct val="90000"/>
              </a:lnSpc>
              <a:spcBef>
                <a:spcPts val="0"/>
              </a:spcBef>
              <a:spcAft>
                <a:spcPts val="0"/>
              </a:spcAft>
              <a:buClr>
                <a:srgbClr val="000000"/>
              </a:buClr>
              <a:buSzPts val="7091"/>
              <a:buFont typeface="Arial"/>
              <a:buNone/>
            </a:pPr>
            <a:r>
              <a:rPr lang="en-US" sz="5691" b="1" i="0" u="none" strike="noStrike" cap="none">
                <a:solidFill>
                  <a:srgbClr val="70624E"/>
                </a:solidFill>
                <a:latin typeface="MuktaMahee ExtraBold"/>
                <a:ea typeface="MuktaMahee ExtraBold"/>
                <a:cs typeface="MuktaMahee ExtraBold"/>
                <a:sym typeface="Mukta Mahee ExtraBold"/>
              </a:rPr>
              <a:t>potential homeowners to plan</a:t>
            </a:r>
            <a:endParaRPr sz="5691" b="1" i="0" u="none" strike="noStrike" cap="none">
              <a:solidFill>
                <a:srgbClr val="70624E"/>
              </a:solidFill>
              <a:latin typeface="MuktaMahee ExtraBold"/>
              <a:ea typeface="MuktaMahee ExtraBold"/>
              <a:cs typeface="MuktaMahee ExtraBold"/>
              <a:sym typeface="Mukta Mahee ExtraBold"/>
            </a:endParaRPr>
          </a:p>
          <a:p>
            <a:pPr marL="0" marR="0" lvl="0" indent="0" algn="r" rtl="0">
              <a:lnSpc>
                <a:spcPct val="90000"/>
              </a:lnSpc>
              <a:spcBef>
                <a:spcPts val="0"/>
              </a:spcBef>
              <a:spcAft>
                <a:spcPts val="0"/>
              </a:spcAft>
              <a:buClr>
                <a:srgbClr val="000000"/>
              </a:buClr>
              <a:buSzPts val="7091"/>
              <a:buFont typeface="Arial"/>
              <a:buNone/>
            </a:pPr>
            <a:r>
              <a:rPr lang="en-US" sz="5691" b="1" i="0" u="none" strike="noStrike" cap="none">
                <a:solidFill>
                  <a:srgbClr val="70624E"/>
                </a:solidFill>
                <a:latin typeface="MuktaMahee ExtraBold"/>
                <a:ea typeface="MuktaMahee ExtraBold"/>
                <a:cs typeface="MuktaMahee ExtraBold"/>
                <a:sym typeface="Mukta Mahee ExtraBold"/>
              </a:rPr>
              <a:t> their housing finances better?</a:t>
            </a:r>
            <a:endParaRPr sz="100" b="0" i="0" u="none" strike="noStrike" cap="none">
              <a:solidFill>
                <a:srgbClr val="000000"/>
              </a:solidFill>
              <a:latin typeface="Arial"/>
              <a:ea typeface="Arial"/>
              <a:cs typeface="Arial"/>
              <a:sym typeface="Arial"/>
            </a:endParaRPr>
          </a:p>
        </p:txBody>
      </p:sp>
      <p:pic>
        <p:nvPicPr>
          <p:cNvPr id="168" name="Google Shape;168;p10"/>
          <p:cNvPicPr preferRelativeResize="0"/>
          <p:nvPr/>
        </p:nvPicPr>
        <p:blipFill rotWithShape="1">
          <a:blip r:embed="rId4">
            <a:alphaModFix/>
          </a:blip>
          <a:srcRect l="58022" t="9617" b="49089"/>
          <a:stretch/>
        </p:blipFill>
        <p:spPr>
          <a:xfrm>
            <a:off x="10611125" y="989475"/>
            <a:ext cx="7676875" cy="4247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0"/>
          <p:cNvPicPr preferRelativeResize="0"/>
          <p:nvPr/>
        </p:nvPicPr>
        <p:blipFill rotWithShape="1">
          <a:blip r:embed="rId3">
            <a:alphaModFix amt="50000"/>
          </a:blip>
          <a:srcRect b="40796"/>
          <a:stretch/>
        </p:blipFill>
        <p:spPr>
          <a:xfrm>
            <a:off x="0" y="0"/>
            <a:ext cx="18288000" cy="6090325"/>
          </a:xfrm>
          <a:prstGeom prst="rect">
            <a:avLst/>
          </a:prstGeom>
          <a:noFill/>
          <a:ln>
            <a:noFill/>
          </a:ln>
        </p:spPr>
      </p:pic>
      <p:grpSp>
        <p:nvGrpSpPr>
          <p:cNvPr id="174" name="Google Shape;174;p20"/>
          <p:cNvGrpSpPr/>
          <p:nvPr/>
        </p:nvGrpSpPr>
        <p:grpSpPr>
          <a:xfrm>
            <a:off x="0" y="5803342"/>
            <a:ext cx="18288118" cy="4483687"/>
            <a:chOff x="0" y="-47625"/>
            <a:chExt cx="4816592" cy="1180881"/>
          </a:xfrm>
        </p:grpSpPr>
        <p:sp>
          <p:nvSpPr>
            <p:cNvPr id="175" name="Google Shape;175;p20"/>
            <p:cNvSpPr/>
            <p:nvPr/>
          </p:nvSpPr>
          <p:spPr>
            <a:xfrm>
              <a:off x="0" y="0"/>
              <a:ext cx="4816592" cy="1133256"/>
            </a:xfrm>
            <a:custGeom>
              <a:avLst/>
              <a:gdLst/>
              <a:ahLst/>
              <a:cxnLst/>
              <a:rect l="l" t="t" r="r" b="b"/>
              <a:pathLst>
                <a:path w="4816592" h="1133256" extrusionOk="0">
                  <a:moveTo>
                    <a:pt x="0" y="0"/>
                  </a:moveTo>
                  <a:lnTo>
                    <a:pt x="4816592" y="0"/>
                  </a:lnTo>
                  <a:lnTo>
                    <a:pt x="4816592" y="1133256"/>
                  </a:lnTo>
                  <a:lnTo>
                    <a:pt x="0" y="1133256"/>
                  </a:lnTo>
                  <a:close/>
                </a:path>
              </a:pathLst>
            </a:custGeom>
            <a:solidFill>
              <a:srgbClr val="B5AC9F"/>
            </a:solidFill>
            <a:ln>
              <a:noFill/>
            </a:ln>
            <a:effectLst>
              <a:reflection stA="50000" endPos="30000" dist="38100" dir="5400000" fadeDir="5400012" sy="-100000" algn="bl" rotWithShape="0"/>
            </a:effectLst>
          </p:spPr>
          <p:txBody>
            <a:bodyPr/>
            <a:lstStyle/>
            <a:p>
              <a:endParaRPr lang="en-SG"/>
            </a:p>
          </p:txBody>
        </p:sp>
        <p:sp>
          <p:nvSpPr>
            <p:cNvPr id="176" name="Google Shape;17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7" name="Google Shape;177;p20"/>
          <p:cNvSpPr/>
          <p:nvPr/>
        </p:nvSpPr>
        <p:spPr>
          <a:xfrm>
            <a:off x="4197062" y="30861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txBody>
          <a:bodyPr/>
          <a:lstStyle/>
          <a:p>
            <a:endParaRPr lang="en-SG"/>
          </a:p>
        </p:txBody>
      </p:sp>
      <p:grpSp>
        <p:nvGrpSpPr>
          <p:cNvPr id="178" name="Google Shape;178;p20"/>
          <p:cNvGrpSpPr/>
          <p:nvPr/>
        </p:nvGrpSpPr>
        <p:grpSpPr>
          <a:xfrm>
            <a:off x="4197062" y="6448029"/>
            <a:ext cx="4114826" cy="3266948"/>
            <a:chOff x="0" y="-47625"/>
            <a:chExt cx="1083733" cy="860425"/>
          </a:xfrm>
        </p:grpSpPr>
        <p:sp>
          <p:nvSpPr>
            <p:cNvPr id="179" name="Google Shape;179;p20"/>
            <p:cNvSpPr/>
            <p:nvPr/>
          </p:nvSpPr>
          <p:spPr>
            <a:xfrm>
              <a:off x="0" y="0"/>
              <a:ext cx="1083733" cy="607890"/>
            </a:xfrm>
            <a:custGeom>
              <a:avLst/>
              <a:gdLst/>
              <a:ahLst/>
              <a:cxnLst/>
              <a:rect l="l" t="t" r="r" b="b"/>
              <a:pathLst>
                <a:path w="1083733" h="607890" extrusionOk="0">
                  <a:moveTo>
                    <a:pt x="0" y="0"/>
                  </a:moveTo>
                  <a:lnTo>
                    <a:pt x="1083733" y="0"/>
                  </a:lnTo>
                  <a:lnTo>
                    <a:pt x="1083733" y="607890"/>
                  </a:lnTo>
                  <a:lnTo>
                    <a:pt x="0" y="607890"/>
                  </a:lnTo>
                  <a:close/>
                </a:path>
              </a:pathLst>
            </a:custGeom>
            <a:solidFill>
              <a:srgbClr val="E6DED1"/>
            </a:solidFill>
            <a:ln>
              <a:noFill/>
            </a:ln>
          </p:spPr>
          <p:txBody>
            <a:bodyPr/>
            <a:lstStyle/>
            <a:p>
              <a:endParaRPr lang="en-SG"/>
            </a:p>
          </p:txBody>
        </p:sp>
        <p:sp>
          <p:nvSpPr>
            <p:cNvPr id="180" name="Google Shape;180;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1" name="Google Shape;181;p20"/>
          <p:cNvSpPr/>
          <p:nvPr/>
        </p:nvSpPr>
        <p:spPr>
          <a:xfrm>
            <a:off x="4840972" y="4245182"/>
            <a:ext cx="2826981" cy="2205045"/>
          </a:xfrm>
          <a:custGeom>
            <a:avLst/>
            <a:gdLst/>
            <a:ahLst/>
            <a:cxnLst/>
            <a:rect l="l" t="t" r="r" b="b"/>
            <a:pathLst>
              <a:path w="2826981" h="2205045" extrusionOk="0">
                <a:moveTo>
                  <a:pt x="0" y="0"/>
                </a:moveTo>
                <a:lnTo>
                  <a:pt x="2826981" y="0"/>
                </a:lnTo>
                <a:lnTo>
                  <a:pt x="2826981" y="2205045"/>
                </a:lnTo>
                <a:lnTo>
                  <a:pt x="0" y="2205045"/>
                </a:lnTo>
                <a:lnTo>
                  <a:pt x="0" y="0"/>
                </a:lnTo>
                <a:close/>
              </a:path>
            </a:pathLst>
          </a:custGeom>
          <a:blipFill rotWithShape="1">
            <a:blip r:embed="rId5">
              <a:alphaModFix/>
            </a:blip>
            <a:stretch>
              <a:fillRect/>
            </a:stretch>
          </a:blipFill>
          <a:ln>
            <a:noFill/>
          </a:ln>
        </p:spPr>
        <p:txBody>
          <a:bodyPr/>
          <a:lstStyle/>
          <a:p>
            <a:endParaRPr lang="en-SG"/>
          </a:p>
        </p:txBody>
      </p:sp>
      <p:sp>
        <p:nvSpPr>
          <p:cNvPr id="182" name="Google Shape;182;p20"/>
          <p:cNvSpPr/>
          <p:nvPr/>
        </p:nvSpPr>
        <p:spPr>
          <a:xfrm>
            <a:off x="9829800" y="30861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blip>
            <a:stretch>
              <a:fillRect/>
            </a:stretch>
          </a:blipFill>
          <a:ln>
            <a:noFill/>
          </a:ln>
        </p:spPr>
        <p:txBody>
          <a:bodyPr/>
          <a:lstStyle/>
          <a:p>
            <a:endParaRPr lang="en-SG"/>
          </a:p>
        </p:txBody>
      </p:sp>
      <p:sp>
        <p:nvSpPr>
          <p:cNvPr id="183" name="Google Shape;183;p20"/>
          <p:cNvSpPr/>
          <p:nvPr/>
        </p:nvSpPr>
        <p:spPr>
          <a:xfrm>
            <a:off x="10533164" y="4245182"/>
            <a:ext cx="2616808" cy="2383674"/>
          </a:xfrm>
          <a:custGeom>
            <a:avLst/>
            <a:gdLst/>
            <a:ahLst/>
            <a:cxnLst/>
            <a:rect l="l" t="t" r="r" b="b"/>
            <a:pathLst>
              <a:path w="2616808" h="2383674" extrusionOk="0">
                <a:moveTo>
                  <a:pt x="0" y="0"/>
                </a:moveTo>
                <a:lnTo>
                  <a:pt x="2616808" y="0"/>
                </a:lnTo>
                <a:lnTo>
                  <a:pt x="2616808" y="2383674"/>
                </a:lnTo>
                <a:lnTo>
                  <a:pt x="0" y="2383674"/>
                </a:lnTo>
                <a:lnTo>
                  <a:pt x="0" y="0"/>
                </a:lnTo>
                <a:close/>
              </a:path>
            </a:pathLst>
          </a:custGeom>
          <a:blipFill rotWithShape="1">
            <a:blip r:embed="rId6">
              <a:alphaModFix/>
            </a:blip>
            <a:stretch>
              <a:fillRect/>
            </a:stretch>
          </a:blipFill>
          <a:ln>
            <a:noFill/>
          </a:ln>
        </p:spPr>
        <p:txBody>
          <a:bodyPr/>
          <a:lstStyle/>
          <a:p>
            <a:endParaRPr lang="en-SG"/>
          </a:p>
        </p:txBody>
      </p:sp>
      <p:grpSp>
        <p:nvGrpSpPr>
          <p:cNvPr id="184" name="Google Shape;184;p20"/>
          <p:cNvGrpSpPr/>
          <p:nvPr/>
        </p:nvGrpSpPr>
        <p:grpSpPr>
          <a:xfrm>
            <a:off x="9829800" y="6448029"/>
            <a:ext cx="4114826" cy="3266948"/>
            <a:chOff x="0" y="-47625"/>
            <a:chExt cx="1083733" cy="860425"/>
          </a:xfrm>
        </p:grpSpPr>
        <p:sp>
          <p:nvSpPr>
            <p:cNvPr id="185" name="Google Shape;185;p20"/>
            <p:cNvSpPr/>
            <p:nvPr/>
          </p:nvSpPr>
          <p:spPr>
            <a:xfrm>
              <a:off x="0" y="0"/>
              <a:ext cx="1083733" cy="607890"/>
            </a:xfrm>
            <a:custGeom>
              <a:avLst/>
              <a:gdLst/>
              <a:ahLst/>
              <a:cxnLst/>
              <a:rect l="l" t="t" r="r" b="b"/>
              <a:pathLst>
                <a:path w="1083733" h="607890" extrusionOk="0">
                  <a:moveTo>
                    <a:pt x="0" y="0"/>
                  </a:moveTo>
                  <a:lnTo>
                    <a:pt x="1083733" y="0"/>
                  </a:lnTo>
                  <a:lnTo>
                    <a:pt x="1083733" y="607890"/>
                  </a:lnTo>
                  <a:lnTo>
                    <a:pt x="0" y="607890"/>
                  </a:lnTo>
                  <a:close/>
                </a:path>
              </a:pathLst>
            </a:custGeom>
            <a:solidFill>
              <a:srgbClr val="E6DED1"/>
            </a:solidFill>
            <a:ln>
              <a:noFill/>
            </a:ln>
          </p:spPr>
          <p:txBody>
            <a:bodyPr/>
            <a:lstStyle/>
            <a:p>
              <a:endParaRPr lang="en-SG"/>
            </a:p>
          </p:txBody>
        </p:sp>
        <p:sp>
          <p:nvSpPr>
            <p:cNvPr id="186" name="Google Shape;186;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7" name="Google Shape;187;p20"/>
          <p:cNvSpPr txBox="1"/>
          <p:nvPr/>
        </p:nvSpPr>
        <p:spPr>
          <a:xfrm>
            <a:off x="3962400" y="7086302"/>
            <a:ext cx="4584000" cy="10344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800" b="1" i="0" u="none" strike="noStrike" cap="none">
                <a:solidFill>
                  <a:srgbClr val="2B2B2B"/>
                </a:solidFill>
                <a:latin typeface="MuktaMahee Bold"/>
                <a:ea typeface="MuktaMahee Bold"/>
                <a:cs typeface="MuktaMahee Bold"/>
                <a:sym typeface="Mukta Mahee"/>
              </a:rPr>
              <a:t>AMOUNT OF CPF</a:t>
            </a:r>
            <a:endParaRPr sz="1400" b="0" i="0" u="none" strike="noStrike" cap="none">
              <a:solidFill>
                <a:srgbClr val="000000"/>
              </a:solidFill>
              <a:latin typeface="Arial"/>
              <a:ea typeface="Arial"/>
              <a:cs typeface="Arial"/>
              <a:sym typeface="Arial"/>
            </a:endParaRPr>
          </a:p>
          <a:p>
            <a:pPr marL="0" marR="0" lvl="1" indent="0" algn="ctr" rtl="0">
              <a:lnSpc>
                <a:spcPct val="140013"/>
              </a:lnSpc>
              <a:spcBef>
                <a:spcPts val="0"/>
              </a:spcBef>
              <a:spcAft>
                <a:spcPts val="0"/>
              </a:spcAft>
              <a:buClr>
                <a:srgbClr val="000000"/>
              </a:buClr>
              <a:buSzPts val="2999"/>
              <a:buFont typeface="Arial"/>
              <a:buNone/>
            </a:pPr>
            <a:r>
              <a:rPr lang="en-US" sz="2800" b="1" i="0" u="none" strike="noStrike" cap="none">
                <a:solidFill>
                  <a:srgbClr val="2B2B2B"/>
                </a:solidFill>
                <a:latin typeface="MuktaMahee Bold"/>
                <a:ea typeface="MuktaMahee Bold"/>
                <a:cs typeface="MuktaMahee Bold"/>
                <a:sym typeface="Mukta Mahee"/>
              </a:rPr>
              <a:t>SAVINGS YOU CAN USE</a:t>
            </a:r>
            <a:endParaRPr sz="1200" b="0" i="0" u="none" strike="noStrike" cap="none">
              <a:solidFill>
                <a:srgbClr val="000000"/>
              </a:solidFill>
              <a:latin typeface="Arial"/>
              <a:ea typeface="Arial"/>
              <a:cs typeface="Arial"/>
              <a:sym typeface="Arial"/>
            </a:endParaRPr>
          </a:p>
        </p:txBody>
      </p:sp>
      <p:sp>
        <p:nvSpPr>
          <p:cNvPr id="188" name="Google Shape;188;p20"/>
          <p:cNvSpPr txBox="1"/>
          <p:nvPr/>
        </p:nvSpPr>
        <p:spPr>
          <a:xfrm>
            <a:off x="9595138" y="6933902"/>
            <a:ext cx="4584000" cy="17544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2999" b="1" i="0" u="none" strike="noStrike" cap="none">
                <a:solidFill>
                  <a:srgbClr val="2B2B2B"/>
                </a:solidFill>
                <a:latin typeface="MuktaMahee Bold"/>
                <a:ea typeface="MuktaMahee Bold"/>
                <a:cs typeface="MuktaMahee Bold"/>
                <a:sym typeface="Mukta Mahee"/>
              </a:rPr>
              <a:t>HOUSING </a:t>
            </a:r>
            <a:endParaRPr sz="2999" b="1" i="0" u="none" strike="noStrike" cap="none">
              <a:solidFill>
                <a:srgbClr val="2B2B2B"/>
              </a:solidFill>
              <a:latin typeface="MuktaMahee Bold"/>
              <a:ea typeface="MuktaMahee Bold"/>
              <a:cs typeface="MuktaMahee Bold"/>
              <a:sym typeface="Mukta Mahee"/>
            </a:endParaRPr>
          </a:p>
          <a:p>
            <a:pPr marL="0" marR="0" lvl="1" indent="0" algn="ctr" rtl="0">
              <a:lnSpc>
                <a:spcPct val="140013"/>
              </a:lnSpc>
              <a:spcBef>
                <a:spcPts val="0"/>
              </a:spcBef>
              <a:spcAft>
                <a:spcPts val="0"/>
              </a:spcAft>
              <a:buClr>
                <a:srgbClr val="000000"/>
              </a:buClr>
              <a:buSzPts val="2999"/>
              <a:buFont typeface="Arial"/>
              <a:buNone/>
            </a:pPr>
            <a:r>
              <a:rPr lang="en-US" sz="2999" b="1" i="0" u="none" strike="noStrike" cap="none">
                <a:solidFill>
                  <a:srgbClr val="2B2B2B"/>
                </a:solidFill>
                <a:latin typeface="MuktaMahee Bold"/>
                <a:ea typeface="MuktaMahee Bold"/>
                <a:cs typeface="MuktaMahee Bold"/>
                <a:sym typeface="Mukta Mahee"/>
              </a:rPr>
              <a:t>LOAN AMOUNT</a:t>
            </a:r>
            <a:endParaRPr sz="1400" b="0" i="0" u="none" strike="noStrike" cap="none">
              <a:solidFill>
                <a:srgbClr val="000000"/>
              </a:solidFill>
              <a:latin typeface="Arial"/>
              <a:ea typeface="Arial"/>
              <a:cs typeface="Arial"/>
              <a:sym typeface="Arial"/>
            </a:endParaRPr>
          </a:p>
          <a:p>
            <a:pPr marL="0" marR="0" lvl="1" indent="0" algn="ctr" rtl="0">
              <a:lnSpc>
                <a:spcPct val="140013"/>
              </a:lnSpc>
              <a:spcBef>
                <a:spcPts val="0"/>
              </a:spcBef>
              <a:spcAft>
                <a:spcPts val="0"/>
              </a:spcAft>
              <a:buClr>
                <a:srgbClr val="000000"/>
              </a:buClr>
              <a:buSzPts val="2999"/>
              <a:buFont typeface="Arial"/>
              <a:buNone/>
            </a:pPr>
            <a:r>
              <a:rPr lang="en-US" sz="2999" b="1" i="0" u="none" strike="noStrike" cap="none">
                <a:solidFill>
                  <a:srgbClr val="2B2B2B"/>
                </a:solidFill>
                <a:latin typeface="MuktaMahee Bold"/>
                <a:ea typeface="MuktaMahee Bold"/>
                <a:cs typeface="MuktaMahee Bold"/>
                <a:sym typeface="Mukta Mahee"/>
              </a:rPr>
              <a:t>YOU CAN GET</a:t>
            </a:r>
            <a:endParaRPr sz="1400" b="0" i="0" u="none" strike="noStrike" cap="none">
              <a:solidFill>
                <a:srgbClr val="000000"/>
              </a:solidFill>
              <a:latin typeface="Arial"/>
              <a:ea typeface="Arial"/>
              <a:cs typeface="Arial"/>
              <a:sym typeface="Arial"/>
            </a:endParaRPr>
          </a:p>
        </p:txBody>
      </p:sp>
      <p:sp>
        <p:nvSpPr>
          <p:cNvPr id="189" name="Google Shape;189;p20"/>
          <p:cNvSpPr txBox="1"/>
          <p:nvPr/>
        </p:nvSpPr>
        <p:spPr>
          <a:xfrm>
            <a:off x="1452886" y="369431"/>
            <a:ext cx="15382200" cy="1598400"/>
          </a:xfrm>
          <a:prstGeom prst="rect">
            <a:avLst/>
          </a:prstGeom>
          <a:noFill/>
          <a:ln>
            <a:noFill/>
          </a:ln>
        </p:spPr>
        <p:txBody>
          <a:bodyPr spcFirstLastPara="1" wrap="square" lIns="0" tIns="0" rIns="0" bIns="0" anchor="t" anchorCtr="0">
            <a:spAutoFit/>
          </a:bodyPr>
          <a:lstStyle/>
          <a:p>
            <a:pPr marL="0" marR="0" lvl="0" indent="0" algn="ctr" rtl="0">
              <a:lnSpc>
                <a:spcPct val="136008"/>
              </a:lnSpc>
              <a:spcBef>
                <a:spcPts val="0"/>
              </a:spcBef>
              <a:spcAft>
                <a:spcPts val="0"/>
              </a:spcAft>
              <a:buClr>
                <a:srgbClr val="000000"/>
              </a:buClr>
              <a:buSzPts val="7737"/>
              <a:buFont typeface="Arial"/>
              <a:buNone/>
            </a:pPr>
            <a:r>
              <a:rPr lang="en-US" sz="4400" b="1" i="0" u="none" strike="noStrike" cap="none">
                <a:solidFill>
                  <a:srgbClr val="70624E"/>
                </a:solidFill>
                <a:latin typeface="MuktaMahee ExtraBold"/>
                <a:ea typeface="MuktaMahee ExtraBold"/>
                <a:cs typeface="MuktaMahee ExtraBold"/>
                <a:sym typeface="Mukta Mahee ExtraBold"/>
              </a:rPr>
              <a:t>Knowing the price of the HDB resale flat that they intend to purchase, aspiring homeowners can </a:t>
            </a:r>
            <a:r>
              <a:rPr lang="en-US" sz="4400" b="1" i="0" u="sng" strike="noStrike" cap="none">
                <a:solidFill>
                  <a:srgbClr val="70624E"/>
                </a:solidFill>
                <a:latin typeface="MuktaMahee ExtraBold"/>
                <a:ea typeface="MuktaMahee ExtraBold"/>
                <a:cs typeface="MuktaMahee ExtraBold"/>
                <a:sym typeface="Mukta Mahee ExtraBold"/>
              </a:rPr>
              <a:t>better plan their finances</a:t>
            </a:r>
            <a:endParaRPr sz="100" b="0" i="0" u="sng" strike="noStrike" cap="none">
              <a:solidFill>
                <a:srgbClr val="000000"/>
              </a:solidFill>
              <a:latin typeface="Arial"/>
              <a:ea typeface="Arial"/>
              <a:cs typeface="Arial"/>
              <a:sym typeface="Arial"/>
            </a:endParaRPr>
          </a:p>
        </p:txBody>
      </p:sp>
      <p:sp>
        <p:nvSpPr>
          <p:cNvPr id="190" name="Google Shape;190;p20"/>
          <p:cNvSpPr txBox="1"/>
          <p:nvPr/>
        </p:nvSpPr>
        <p:spPr>
          <a:xfrm>
            <a:off x="352753" y="9541811"/>
            <a:ext cx="9144000" cy="523180"/>
          </a:xfrm>
          <a:prstGeom prst="rect">
            <a:avLst/>
          </a:prstGeom>
          <a:noFill/>
          <a:ln>
            <a:noFill/>
          </a:ln>
        </p:spPr>
        <p:txBody>
          <a:bodyPr spcFirstLastPara="1" wrap="square" lIns="91425" tIns="45700" rIns="91425" bIns="45700" anchor="t" anchorCtr="0">
            <a:spAutoFit/>
          </a:bodyPr>
          <a:lstStyle/>
          <a:p>
            <a:pPr>
              <a:buSzPts val="1400"/>
            </a:pPr>
            <a:r>
              <a:rPr lang="en-US" sz="1400" b="1" i="1" u="none" strike="noStrike" cap="none" dirty="0">
                <a:solidFill>
                  <a:srgbClr val="70624E"/>
                </a:solidFill>
                <a:latin typeface="MuktaMahee ExtraBold"/>
                <a:ea typeface="MuktaMahee ExtraBold"/>
                <a:cs typeface="MuktaMahee ExtraBold"/>
                <a:sym typeface="Mukta Mahee ExtraBold"/>
              </a:rPr>
              <a:t>Source: </a:t>
            </a:r>
          </a:p>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a:solidFill>
                  <a:srgbClr val="000000"/>
                </a:solidFill>
                <a:latin typeface="Calibri" panose="020F0502020204030204" pitchFamily="34" charset="0"/>
                <a:cs typeface="Calibri" panose="020F0502020204030204" pitchFamily="34" charset="0"/>
                <a:sym typeface="Arial"/>
              </a:rPr>
              <a:t>https://</a:t>
            </a:r>
            <a:r>
              <a:rPr lang="en-US" sz="1400" b="0" i="1" u="none" strike="noStrike" cap="none" dirty="0" err="1">
                <a:solidFill>
                  <a:srgbClr val="000000"/>
                </a:solidFill>
                <a:latin typeface="Calibri" panose="020F0502020204030204" pitchFamily="34" charset="0"/>
                <a:cs typeface="Calibri" panose="020F0502020204030204" pitchFamily="34" charset="0"/>
                <a:sym typeface="Arial"/>
              </a:rPr>
              <a:t>www.propertyguru.com.sg</a:t>
            </a:r>
            <a:r>
              <a:rPr lang="en-US" sz="1400" b="0" i="1" u="none" strike="noStrike" cap="none" dirty="0">
                <a:solidFill>
                  <a:srgbClr val="000000"/>
                </a:solidFill>
                <a:latin typeface="Calibri" panose="020F0502020204030204" pitchFamily="34" charset="0"/>
                <a:cs typeface="Calibri" panose="020F0502020204030204" pitchFamily="34" charset="0"/>
                <a:sym typeface="Arial"/>
              </a:rPr>
              <a:t>/property-guides/hdb-valuation-sales-12882</a:t>
            </a:r>
            <a:endParaRPr sz="1400" b="0" i="1" u="none" strike="noStrike" cap="none" dirty="0">
              <a:solidFill>
                <a:srgbClr val="000000"/>
              </a:solidFill>
              <a:latin typeface="Calibri" panose="020F0502020204030204" pitchFamily="34" charset="0"/>
              <a:cs typeface="Calibri" panose="020F0502020204030204" pitchFamily="34" charset="0"/>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g27e9e5520d3_1_114"/>
          <p:cNvGrpSpPr/>
          <p:nvPr/>
        </p:nvGrpSpPr>
        <p:grpSpPr>
          <a:xfrm>
            <a:off x="876300" y="1082099"/>
            <a:ext cx="16878407" cy="7680901"/>
            <a:chOff x="0" y="-47625"/>
            <a:chExt cx="2433169" cy="1104943"/>
          </a:xfrm>
        </p:grpSpPr>
        <p:sp>
          <p:nvSpPr>
            <p:cNvPr id="196" name="Google Shape;196;g27e9e5520d3_1_114"/>
            <p:cNvSpPr/>
            <p:nvPr/>
          </p:nvSpPr>
          <p:spPr>
            <a:xfrm>
              <a:off x="0" y="0"/>
              <a:ext cx="2433169" cy="1057318"/>
            </a:xfrm>
            <a:custGeom>
              <a:avLst/>
              <a:gdLst/>
              <a:ahLst/>
              <a:cxnLst/>
              <a:rect l="l" t="t" r="r" b="b"/>
              <a:pathLst>
                <a:path w="2433169" h="1057318" extrusionOk="0">
                  <a:moveTo>
                    <a:pt x="0" y="0"/>
                  </a:moveTo>
                  <a:lnTo>
                    <a:pt x="2433169" y="0"/>
                  </a:lnTo>
                  <a:lnTo>
                    <a:pt x="2433169" y="1057318"/>
                  </a:lnTo>
                  <a:lnTo>
                    <a:pt x="0" y="1057318"/>
                  </a:lnTo>
                  <a:close/>
                </a:path>
              </a:pathLst>
            </a:custGeom>
            <a:solidFill>
              <a:srgbClr val="EEEAE3"/>
            </a:solidFill>
            <a:ln>
              <a:noFill/>
            </a:ln>
          </p:spPr>
          <p:txBody>
            <a:bodyPr/>
            <a:lstStyle/>
            <a:p>
              <a:endParaRPr lang="en-SG"/>
            </a:p>
          </p:txBody>
        </p:sp>
        <p:sp>
          <p:nvSpPr>
            <p:cNvPr id="197" name="Google Shape;197;g27e9e5520d3_1_114"/>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98" name="Google Shape;198;g27e9e5520d3_1_114"/>
          <p:cNvGrpSpPr/>
          <p:nvPr/>
        </p:nvGrpSpPr>
        <p:grpSpPr>
          <a:xfrm>
            <a:off x="10337825" y="2425197"/>
            <a:ext cx="3705770" cy="3730183"/>
            <a:chOff x="1813" y="0"/>
            <a:chExt cx="809173" cy="812800"/>
          </a:xfrm>
        </p:grpSpPr>
        <p:sp>
          <p:nvSpPr>
            <p:cNvPr id="199" name="Google Shape;199;g27e9e5520d3_1_1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5AC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7e9e5520d3_1_11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01" name="Google Shape;201;g27e9e5520d3_1_114"/>
          <p:cNvGrpSpPr/>
          <p:nvPr/>
        </p:nvGrpSpPr>
        <p:grpSpPr>
          <a:xfrm>
            <a:off x="4421236" y="2391608"/>
            <a:ext cx="3705770" cy="3730183"/>
            <a:chOff x="1813" y="0"/>
            <a:chExt cx="809173" cy="812800"/>
          </a:xfrm>
        </p:grpSpPr>
        <p:sp>
          <p:nvSpPr>
            <p:cNvPr id="202" name="Google Shape;202;g27e9e5520d3_1_1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5AC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g27e9e5520d3_1_11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711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4" name="Google Shape;204;g27e9e5520d3_1_114"/>
          <p:cNvSpPr txBox="1"/>
          <p:nvPr/>
        </p:nvSpPr>
        <p:spPr>
          <a:xfrm>
            <a:off x="9822936" y="5017235"/>
            <a:ext cx="4701000" cy="744900"/>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Intuitive &amp; </a:t>
            </a:r>
            <a:endParaRPr sz="1400" b="0" i="0" u="none" strike="noStrike" cap="none">
              <a:solidFill>
                <a:srgbClr val="000000"/>
              </a:solidFill>
              <a:latin typeface="Arial"/>
              <a:ea typeface="Arial"/>
              <a:cs typeface="Arial"/>
              <a:sym typeface="Arial"/>
            </a:endParaRPr>
          </a:p>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Easy to Use</a:t>
            </a:r>
            <a:endParaRPr sz="1400" b="0" i="0" u="none" strike="noStrike" cap="none">
              <a:solidFill>
                <a:schemeClr val="lt1"/>
              </a:solidFill>
              <a:latin typeface="Arial"/>
              <a:ea typeface="Arial"/>
              <a:cs typeface="Arial"/>
              <a:sym typeface="Arial"/>
            </a:endParaRPr>
          </a:p>
        </p:txBody>
      </p:sp>
      <p:sp>
        <p:nvSpPr>
          <p:cNvPr id="205" name="Google Shape;205;g27e9e5520d3_1_114"/>
          <p:cNvSpPr txBox="1"/>
          <p:nvPr/>
        </p:nvSpPr>
        <p:spPr>
          <a:xfrm>
            <a:off x="3955177" y="4984499"/>
            <a:ext cx="4701000" cy="744900"/>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Fast and High</a:t>
            </a:r>
            <a:endParaRPr sz="1400" b="0" i="0" u="none" strike="noStrike" cap="none">
              <a:solidFill>
                <a:srgbClr val="000000"/>
              </a:solidFill>
              <a:latin typeface="Arial"/>
              <a:ea typeface="Arial"/>
              <a:cs typeface="Arial"/>
              <a:sym typeface="Arial"/>
            </a:endParaRPr>
          </a:p>
          <a:p>
            <a:pPr marL="0" marR="0" lvl="1" indent="0" algn="ctr" rtl="0">
              <a:lnSpc>
                <a:spcPct val="120000"/>
              </a:lnSpc>
              <a:spcBef>
                <a:spcPts val="0"/>
              </a:spcBef>
              <a:spcAft>
                <a:spcPts val="0"/>
              </a:spcAft>
              <a:buClr>
                <a:srgbClr val="000000"/>
              </a:buClr>
              <a:buSzPts val="2200"/>
              <a:buFont typeface="Arial"/>
              <a:buNone/>
            </a:pPr>
            <a:r>
              <a:rPr lang="en-US" sz="2200" b="1" i="0" u="none" strike="noStrike" cap="none">
                <a:solidFill>
                  <a:schemeClr val="lt1"/>
                </a:solidFill>
                <a:latin typeface="MuktaMahee Bold"/>
                <a:ea typeface="MuktaMahee Bold"/>
                <a:cs typeface="MuktaMahee Bold"/>
                <a:sym typeface="Mukta Mahee"/>
              </a:rPr>
              <a:t>Accuracy</a:t>
            </a:r>
            <a:endParaRPr sz="1400" b="0" i="0" u="none" strike="noStrike" cap="none">
              <a:solidFill>
                <a:schemeClr val="lt1"/>
              </a:solidFill>
              <a:latin typeface="Arial"/>
              <a:ea typeface="Arial"/>
              <a:cs typeface="Arial"/>
              <a:sym typeface="Arial"/>
            </a:endParaRPr>
          </a:p>
        </p:txBody>
      </p:sp>
      <p:sp>
        <p:nvSpPr>
          <p:cNvPr id="206" name="Google Shape;206;g27e9e5520d3_1_114"/>
          <p:cNvSpPr/>
          <p:nvPr/>
        </p:nvSpPr>
        <p:spPr>
          <a:xfrm>
            <a:off x="5313225" y="2832085"/>
            <a:ext cx="1922046" cy="1897306"/>
          </a:xfrm>
          <a:custGeom>
            <a:avLst/>
            <a:gdLst/>
            <a:ahLst/>
            <a:cxnLst/>
            <a:rect l="l" t="t" r="r" b="b"/>
            <a:pathLst>
              <a:path w="1569017" h="1514815" extrusionOk="0">
                <a:moveTo>
                  <a:pt x="0" y="0"/>
                </a:moveTo>
                <a:lnTo>
                  <a:pt x="1569017" y="0"/>
                </a:lnTo>
                <a:lnTo>
                  <a:pt x="1569017" y="1514815"/>
                </a:lnTo>
                <a:lnTo>
                  <a:pt x="0" y="1514815"/>
                </a:lnTo>
                <a:lnTo>
                  <a:pt x="0" y="0"/>
                </a:lnTo>
                <a:close/>
              </a:path>
            </a:pathLst>
          </a:custGeom>
          <a:blipFill rotWithShape="1">
            <a:blip r:embed="rId3">
              <a:alphaModFix/>
            </a:blip>
            <a:stretch>
              <a:fillRect/>
            </a:stretch>
          </a:blipFill>
          <a:ln>
            <a:noFill/>
          </a:ln>
        </p:spPr>
        <p:txBody>
          <a:bodyPr/>
          <a:lstStyle/>
          <a:p>
            <a:endParaRPr lang="en-SG"/>
          </a:p>
        </p:txBody>
      </p:sp>
      <p:sp>
        <p:nvSpPr>
          <p:cNvPr id="207" name="Google Shape;207;g27e9e5520d3_1_114"/>
          <p:cNvSpPr/>
          <p:nvPr/>
        </p:nvSpPr>
        <p:spPr>
          <a:xfrm>
            <a:off x="11394649" y="2980091"/>
            <a:ext cx="1693139" cy="1721047"/>
          </a:xfrm>
          <a:custGeom>
            <a:avLst/>
            <a:gdLst/>
            <a:ahLst/>
            <a:cxnLst/>
            <a:rect l="l" t="t" r="r" b="b"/>
            <a:pathLst>
              <a:path w="1431830" h="1382367" extrusionOk="0">
                <a:moveTo>
                  <a:pt x="0" y="0"/>
                </a:moveTo>
                <a:lnTo>
                  <a:pt x="1431830" y="0"/>
                </a:lnTo>
                <a:lnTo>
                  <a:pt x="1431830" y="1382367"/>
                </a:lnTo>
                <a:lnTo>
                  <a:pt x="0" y="1382367"/>
                </a:lnTo>
                <a:lnTo>
                  <a:pt x="0" y="0"/>
                </a:lnTo>
                <a:close/>
              </a:path>
            </a:pathLst>
          </a:custGeom>
          <a:blipFill rotWithShape="1">
            <a:blip r:embed="rId4">
              <a:alphaModFix/>
            </a:blip>
            <a:stretch>
              <a:fillRect/>
            </a:stretch>
          </a:blipFill>
          <a:ln>
            <a:noFill/>
          </a:ln>
        </p:spPr>
        <p:txBody>
          <a:bodyPr/>
          <a:lstStyle/>
          <a:p>
            <a:endParaRPr lang="en-SG"/>
          </a:p>
        </p:txBody>
      </p:sp>
      <p:sp>
        <p:nvSpPr>
          <p:cNvPr id="208" name="Google Shape;208;g27e9e5520d3_1_114"/>
          <p:cNvSpPr txBox="1"/>
          <p:nvPr/>
        </p:nvSpPr>
        <p:spPr>
          <a:xfrm>
            <a:off x="395375" y="472500"/>
            <a:ext cx="17252700" cy="1191000"/>
          </a:xfrm>
          <a:prstGeom prst="rect">
            <a:avLst/>
          </a:prstGeom>
          <a:noFill/>
          <a:ln>
            <a:noFill/>
          </a:ln>
        </p:spPr>
        <p:txBody>
          <a:bodyPr spcFirstLastPara="1" wrap="square" lIns="0" tIns="0" rIns="0" bIns="0" anchor="t" anchorCtr="0">
            <a:spAutoFit/>
          </a:bodyPr>
          <a:lstStyle/>
          <a:p>
            <a:pPr marL="0" marR="0" lvl="0" indent="0" algn="ctr" rtl="0">
              <a:lnSpc>
                <a:spcPct val="110999"/>
              </a:lnSpc>
              <a:spcBef>
                <a:spcPts val="0"/>
              </a:spcBef>
              <a:spcAft>
                <a:spcPts val="0"/>
              </a:spcAft>
              <a:buClr>
                <a:srgbClr val="000000"/>
              </a:buClr>
              <a:buSzPts val="7737"/>
              <a:buFont typeface="Arial"/>
              <a:buNone/>
            </a:pPr>
            <a:r>
              <a:rPr lang="en-US" sz="7737" b="1" i="0" u="none" strike="noStrike" cap="none">
                <a:solidFill>
                  <a:srgbClr val="70624E"/>
                </a:solidFill>
                <a:latin typeface="MuktaMahee ExtraBold"/>
                <a:ea typeface="MuktaMahee ExtraBold"/>
                <a:cs typeface="MuktaMahee ExtraBold"/>
                <a:sym typeface="Mukta Mahee ExtraBold"/>
              </a:rPr>
              <a:t>Project Objective</a:t>
            </a:r>
            <a:endParaRPr sz="1400" b="0" i="0" u="none" strike="noStrike" cap="none">
              <a:solidFill>
                <a:srgbClr val="000000"/>
              </a:solidFill>
              <a:latin typeface="Arial"/>
              <a:ea typeface="Arial"/>
              <a:cs typeface="Arial"/>
              <a:sym typeface="Arial"/>
            </a:endParaRPr>
          </a:p>
        </p:txBody>
      </p:sp>
      <p:sp>
        <p:nvSpPr>
          <p:cNvPr id="209" name="Google Shape;209;g27e9e5520d3_1_114"/>
          <p:cNvSpPr txBox="1"/>
          <p:nvPr/>
        </p:nvSpPr>
        <p:spPr>
          <a:xfrm>
            <a:off x="1185875" y="6787000"/>
            <a:ext cx="16066800" cy="2222700"/>
          </a:xfrm>
          <a:prstGeom prst="rect">
            <a:avLst/>
          </a:prstGeom>
          <a:noFill/>
          <a:ln>
            <a:noFill/>
          </a:ln>
        </p:spPr>
        <p:txBody>
          <a:bodyPr spcFirstLastPara="1" wrap="square" lIns="0" tIns="0" rIns="0" bIns="0" anchor="t" anchorCtr="0">
            <a:spAutoFit/>
          </a:bodyPr>
          <a:lstStyle/>
          <a:p>
            <a:pPr marL="0" marR="0" lvl="1" indent="0" algn="ctr" rtl="0">
              <a:lnSpc>
                <a:spcPct val="140013"/>
              </a:lnSpc>
              <a:spcBef>
                <a:spcPts val="0"/>
              </a:spcBef>
              <a:spcAft>
                <a:spcPts val="0"/>
              </a:spcAft>
              <a:buClr>
                <a:srgbClr val="000000"/>
              </a:buClr>
              <a:buSzPts val="2999"/>
              <a:buFont typeface="Arial"/>
              <a:buNone/>
            </a:pPr>
            <a:r>
              <a:rPr lang="en-US" sz="3800" b="1" i="0" u="none" strike="noStrike" cap="none">
                <a:solidFill>
                  <a:srgbClr val="2B2B2B"/>
                </a:solidFill>
                <a:latin typeface="MuktaMahee Bold"/>
                <a:ea typeface="MuktaMahee Bold"/>
                <a:cs typeface="MuktaMahee Bold"/>
                <a:sym typeface="Mukta Mahee"/>
              </a:rPr>
              <a:t>We aim to deploy a HDB resale price calculator that is </a:t>
            </a:r>
            <a:r>
              <a:rPr lang="en-US" sz="3800" b="1" i="0" u="sng" strike="noStrike" cap="none">
                <a:solidFill>
                  <a:srgbClr val="2B2B2B"/>
                </a:solidFill>
                <a:latin typeface="MuktaMahee Bold"/>
                <a:ea typeface="MuktaMahee Bold"/>
                <a:cs typeface="MuktaMahee Bold"/>
                <a:sym typeface="Mukta Mahee"/>
              </a:rPr>
              <a:t>reliable and accurate</a:t>
            </a:r>
            <a:r>
              <a:rPr lang="en-US" sz="3800" b="1" i="0" u="none" strike="noStrike" cap="none">
                <a:solidFill>
                  <a:srgbClr val="2B2B2B"/>
                </a:solidFill>
                <a:latin typeface="MuktaMahee Bold"/>
                <a:ea typeface="MuktaMahee Bold"/>
                <a:cs typeface="MuktaMahee Bold"/>
                <a:sym typeface="Mukta Mahee"/>
              </a:rPr>
              <a:t> (r</a:t>
            </a:r>
            <a:r>
              <a:rPr lang="en-US" sz="3800" b="1" i="0" u="none" strike="noStrike" cap="none" baseline="30000">
                <a:solidFill>
                  <a:srgbClr val="2B2B2B"/>
                </a:solidFill>
                <a:latin typeface="MuktaMahee Bold"/>
                <a:ea typeface="MuktaMahee Bold"/>
                <a:cs typeface="MuktaMahee Bold"/>
                <a:sym typeface="Mukta Mahee"/>
              </a:rPr>
              <a:t>2</a:t>
            </a:r>
            <a:r>
              <a:rPr lang="en-US" sz="3800" b="1" i="0" u="none" strike="noStrike" cap="none">
                <a:solidFill>
                  <a:srgbClr val="2B2B2B"/>
                </a:solidFill>
                <a:latin typeface="MuktaMahee Bold"/>
                <a:ea typeface="MuktaMahee Bold"/>
                <a:cs typeface="MuktaMahee Bold"/>
                <a:sym typeface="Mukta Mahee"/>
              </a:rPr>
              <a:t> &gt; 0.8, RMSE &lt; $50k) which is </a:t>
            </a:r>
            <a:r>
              <a:rPr lang="en-US" sz="3800" b="1" i="0" u="sng" strike="noStrike" cap="none">
                <a:solidFill>
                  <a:srgbClr val="2B2B2B"/>
                </a:solidFill>
                <a:latin typeface="MuktaMahee Bold"/>
                <a:ea typeface="MuktaMahee Bold"/>
                <a:cs typeface="MuktaMahee Bold"/>
                <a:sym typeface="Mukta Mahee"/>
              </a:rPr>
              <a:t>intuitive and easy</a:t>
            </a:r>
            <a:r>
              <a:rPr lang="en-US" sz="3800" b="1" i="0" u="none" strike="noStrike" cap="none">
                <a:solidFill>
                  <a:srgbClr val="2B2B2B"/>
                </a:solidFill>
                <a:latin typeface="MuktaMahee Bold"/>
                <a:ea typeface="MuktaMahee Bold"/>
                <a:cs typeface="MuktaMahee Bold"/>
                <a:sym typeface="Mukta Mahee"/>
              </a:rPr>
              <a:t> (minimal number of interpretable features) for home owners to use.</a:t>
            </a:r>
            <a:endParaRPr sz="2200" b="0" i="0" u="none" strike="noStrike" cap="none">
              <a:solidFill>
                <a:srgbClr val="000000"/>
              </a:solidFill>
              <a:latin typeface="Arial"/>
              <a:ea typeface="Arial"/>
              <a:cs typeface="Arial"/>
              <a:sym typeface="Arial"/>
            </a:endParaRPr>
          </a:p>
        </p:txBody>
      </p:sp>
      <p:sp>
        <p:nvSpPr>
          <p:cNvPr id="210" name="Google Shape;210;g27e9e5520d3_1_114"/>
          <p:cNvSpPr txBox="1"/>
          <p:nvPr/>
        </p:nvSpPr>
        <p:spPr>
          <a:xfrm>
            <a:off x="604800" y="9791925"/>
            <a:ext cx="172308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202122"/>
                </a:solidFill>
                <a:highlight>
                  <a:srgbClr val="FFFFFF"/>
                </a:highlight>
                <a:latin typeface="Arial"/>
                <a:ea typeface="Arial"/>
                <a:cs typeface="Arial"/>
                <a:sym typeface="Arial"/>
              </a:rPr>
              <a:t>Coefficient of determination</a:t>
            </a:r>
            <a:r>
              <a:rPr lang="en-US" sz="1500" b="0" i="0" u="none" strike="noStrike" cap="none">
                <a:solidFill>
                  <a:srgbClr val="202122"/>
                </a:solidFill>
                <a:highlight>
                  <a:srgbClr val="FFFFFF"/>
                </a:highlight>
                <a:latin typeface="Arial"/>
                <a:ea typeface="Arial"/>
                <a:cs typeface="Arial"/>
                <a:sym typeface="Arial"/>
              </a:rPr>
              <a:t>, </a:t>
            </a:r>
            <a:r>
              <a:rPr lang="en-US" sz="1500" b="0" i="1" u="none" strike="noStrike" cap="none">
                <a:solidFill>
                  <a:srgbClr val="202122"/>
                </a:solidFill>
                <a:highlight>
                  <a:srgbClr val="FFFFFF"/>
                </a:highlight>
                <a:latin typeface="Arial"/>
                <a:ea typeface="Arial"/>
                <a:cs typeface="Arial"/>
                <a:sym typeface="Arial"/>
              </a:rPr>
              <a:t>R</a:t>
            </a:r>
            <a:r>
              <a:rPr lang="en-US" sz="1500" b="0" i="0" u="none" strike="noStrike" cap="none" baseline="30000">
                <a:solidFill>
                  <a:srgbClr val="202122"/>
                </a:solidFill>
                <a:highlight>
                  <a:srgbClr val="FFFFFF"/>
                </a:highlight>
                <a:latin typeface="Arial"/>
                <a:ea typeface="Arial"/>
                <a:cs typeface="Arial"/>
                <a:sym typeface="Arial"/>
              </a:rPr>
              <a:t>2</a:t>
            </a:r>
            <a:r>
              <a:rPr lang="en-US" sz="1500" b="0" i="0" u="none" strike="noStrike" cap="none">
                <a:solidFill>
                  <a:srgbClr val="202122"/>
                </a:solidFill>
                <a:highlight>
                  <a:srgbClr val="FFFFFF"/>
                </a:highlight>
                <a:latin typeface="Arial"/>
                <a:ea typeface="Arial"/>
                <a:cs typeface="Arial"/>
                <a:sym typeface="Arial"/>
              </a:rPr>
              <a:t> is the proportion of the variation in the dependent variable that is predictable from the independent variable(s)</a:t>
            </a:r>
            <a:endParaRPr sz="1500" b="0" i="0" u="none" strike="noStrike" cap="none">
              <a:solidFill>
                <a:srgbClr val="000000"/>
              </a:solidFill>
              <a:latin typeface="Calibri"/>
              <a:ea typeface="Calibri"/>
              <a:cs typeface="Calibri"/>
              <a:sym typeface="Calibri"/>
            </a:endParaRPr>
          </a:p>
        </p:txBody>
      </p:sp>
      <p:sp>
        <p:nvSpPr>
          <p:cNvPr id="211" name="Google Shape;211;g27e9e5520d3_1_114"/>
          <p:cNvSpPr txBox="1"/>
          <p:nvPr/>
        </p:nvSpPr>
        <p:spPr>
          <a:xfrm>
            <a:off x="603225" y="9464925"/>
            <a:ext cx="15743400" cy="47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202124"/>
                </a:solidFill>
                <a:highlight>
                  <a:srgbClr val="FFFFFF"/>
                </a:highlight>
                <a:latin typeface="Arial"/>
                <a:ea typeface="Arial"/>
                <a:cs typeface="Arial"/>
                <a:sym typeface="Arial"/>
              </a:rPr>
              <a:t>RMSE</a:t>
            </a:r>
            <a:r>
              <a:rPr lang="en-US" sz="1500" b="0" i="0" u="none" strike="noStrike" cap="none">
                <a:solidFill>
                  <a:srgbClr val="202124"/>
                </a:solidFill>
                <a:highlight>
                  <a:srgbClr val="FFFFFF"/>
                </a:highlight>
                <a:latin typeface="Arial"/>
                <a:ea typeface="Arial"/>
                <a:cs typeface="Arial"/>
                <a:sym typeface="Arial"/>
              </a:rPr>
              <a:t> is the </a:t>
            </a:r>
            <a:r>
              <a:rPr lang="en-US" sz="1500" b="0" i="0" u="none" strike="noStrike" cap="none">
                <a:solidFill>
                  <a:srgbClr val="202122"/>
                </a:solidFill>
                <a:highlight>
                  <a:srgbClr val="FFFFFF"/>
                </a:highlight>
                <a:latin typeface="Arial"/>
                <a:ea typeface="Arial"/>
                <a:cs typeface="Arial"/>
                <a:sym typeface="Arial"/>
              </a:rPr>
              <a:t>measure of the differences between values (sample or population values) predicted by a model or an estimator and the values observed</a:t>
            </a:r>
            <a:endParaRPr sz="1500" b="0" i="0" u="none" strike="noStrike" cap="none">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1940</Words>
  <Application>Microsoft Office PowerPoint</Application>
  <PresentationFormat>Custom</PresentationFormat>
  <Paragraphs>229</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Calibri</vt:lpstr>
      <vt:lpstr>Lato</vt:lpstr>
      <vt:lpstr>MuktaMahee Bold</vt:lpstr>
      <vt:lpstr>MuktaMahee ExtraBold</vt:lpstr>
      <vt:lpstr>Mukta Mahee</vt:lpstr>
      <vt:lpstr>Mukta Mahee ExtraBold</vt:lpstr>
      <vt:lpstr>Arial</vt:lpstr>
      <vt:lpstr>MuktaMahee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Jackie Seah</cp:lastModifiedBy>
  <cp:revision>6</cp:revision>
  <dcterms:modified xsi:type="dcterms:W3CDTF">2023-09-15T01:49:04Z</dcterms:modified>
</cp:coreProperties>
</file>